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60" r:id="rId3"/>
  </p:sldMasterIdLst>
  <p:notesMasterIdLst>
    <p:notesMasterId r:id="rId5"/>
  </p:notesMasterIdLst>
  <p:sldIdLst>
    <p:sldId id="256" r:id="rId4"/>
    <p:sldId id="257" r:id="rId6"/>
    <p:sldId id="258" r:id="rId7"/>
    <p:sldId id="348" r:id="rId8"/>
    <p:sldId id="307" r:id="rId9"/>
    <p:sldId id="349" r:id="rId10"/>
    <p:sldId id="326" r:id="rId11"/>
    <p:sldId id="328" r:id="rId12"/>
    <p:sldId id="329" r:id="rId13"/>
    <p:sldId id="335" r:id="rId14"/>
    <p:sldId id="350" r:id="rId15"/>
    <p:sldId id="338" r:id="rId16"/>
    <p:sldId id="351" r:id="rId17"/>
    <p:sldId id="331" r:id="rId18"/>
    <p:sldId id="332" r:id="rId19"/>
    <p:sldId id="352" r:id="rId20"/>
    <p:sldId id="353" r:id="rId21"/>
    <p:sldId id="279" r:id="rId22"/>
    <p:sldId id="339" r:id="rId23"/>
    <p:sldId id="342" r:id="rId24"/>
    <p:sldId id="273" r:id="rId25"/>
  </p:sldIdLst>
  <p:sldSz cx="9144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vl6pPr marL="2286000" lvl="5"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6pPr>
    <a:lvl7pPr marL="2743200" lvl="6"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7pPr>
    <a:lvl8pPr marL="3200400" lvl="7"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8pPr>
    <a:lvl9pPr marL="3657600" lvl="8"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showGuides="1">
      <p:cViewPr varScale="1">
        <p:scale>
          <a:sx n="100" d="100"/>
          <a:sy n="100" d="100"/>
        </p:scale>
        <p:origin x="0" y="0"/>
      </p:cViewPr>
      <p:guideLst>
        <p:guide orient="horz" pos="2160"/>
        <p:guide pos="2880"/>
      </p:guideLst>
    </p:cSldViewPr>
  </p:slideViewPr>
  <p:gridSpacing cx="72006" cy="72006"/>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3" name="Google Shape;3;n"/>
          <p:cNvSpPr txBox="1"/>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fontAlgn="auto"/>
          </a:p>
        </p:txBody>
      </p:sp>
      <p:sp>
        <p:nvSpPr>
          <p:cNvPr id="4" name="Google Shape;4;n"/>
          <p:cNvSpPr txBox="1"/>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fontAlgn="auto"/>
          </a:p>
        </p:txBody>
      </p:sp>
      <p:sp>
        <p:nvSpPr>
          <p:cNvPr id="5" name="Google Shape;5;n"/>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77" name="Google Shape;6;n"/>
          <p:cNvSpPr txBox="1"/>
          <p:nvPr>
            <p:ph type="body"/>
          </p:nvPr>
        </p:nvSpPr>
        <p:spPr>
          <a:xfrm>
            <a:off x="685800" y="4400550"/>
            <a:ext cx="5486400" cy="3600450"/>
          </a:xfrm>
          <a:prstGeom prst="rect">
            <a:avLst/>
          </a:prstGeom>
          <a:noFill/>
          <a:ln w="9525">
            <a:noFill/>
          </a:ln>
        </p:spPr>
        <p:txBody>
          <a:bodyPr wrap="square" lIns="91425" tIns="45700" rIns="91425" bIns="45700" anchor="t" anchorCtr="0"/>
          <a:p>
            <a:pPr lvl="0"/>
            <a:endParaRPr lang="en-US"/>
          </a:p>
        </p:txBody>
      </p:sp>
      <p:sp>
        <p:nvSpPr>
          <p:cNvPr id="7" name="Google Shape;7;n"/>
          <p:cNvSpPr txBox="1"/>
          <p:nvPr>
            <p:ph type="ftr" idx="11"/>
          </p:nvPr>
        </p:nvSpPr>
        <p:spPr>
          <a:xfrm>
            <a:off x="0" y="8685213"/>
            <a:ext cx="2971800" cy="458788"/>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fontAlgn="auto"/>
          </a:p>
        </p:txBody>
      </p:sp>
      <p:sp>
        <p:nvSpPr>
          <p:cNvPr id="8" name="Google Shape;8;n"/>
          <p:cNvSpPr txBox="1"/>
          <p:nvPr>
            <p:ph type="sldNum" idx="12"/>
          </p:nvPr>
        </p:nvSpPr>
        <p:spPr>
          <a:xfrm>
            <a:off x="3884613" y="8685213"/>
            <a:ext cx="2971800" cy="458788"/>
          </a:xfrm>
          <a:prstGeom prst="rect">
            <a:avLst/>
          </a:prstGeom>
          <a:noFill/>
          <a:ln>
            <a:noFill/>
          </a:ln>
        </p:spPr>
        <p:txBody>
          <a:bodyPr spcFirstLastPara="1" wrap="square" lIns="91425" tIns="45700" rIns="91425" bIns="45700" anchor="b" anchorCtr="0">
            <a:noAutofit/>
          </a:bodyPr>
          <a:lstStyle/>
          <a:p>
            <a:pPr marL="0" marR="0" lvl="0" indent="0" algn="r" rtl="0" fontAlgn="auto">
              <a:spcBef>
                <a:spcPts val="0"/>
              </a:spcBef>
              <a:spcAft>
                <a:spcPts val="0"/>
              </a:spcAft>
              <a:buNone/>
            </a:pPr>
            <a:fld id="{00000000-1234-1234-1234-123412341234}" type="slidenum">
              <a:rPr lang="en-US" sz="1200" b="0" i="0" u="none" strike="noStrike" cap="none" noProof="1">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noProof="1">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hf sldNum="0"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5121" name="Google Shape;85;p1: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86" name="Google Shape;86;p1:notes"/>
          <p:cNvSpPr/>
          <p:nvPr>
            <p:ph type="sldImg" idx="2"/>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95" name="Google Shape;195;g1499c7ced32_0_10:notes"/>
          <p:cNvSpPr/>
          <p:nvPr>
            <p:ph type="sldImg" idx="2"/>
          </p:nvPr>
        </p:nvSpPr>
        <p:spPr/>
      </p:sp>
      <p:sp>
        <p:nvSpPr>
          <p:cNvPr id="48130" name="Google Shape;196;g1499c7ced32_0_10: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48131" name="Google Shape;197;g1499c7ced32_0_10: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95" name="Google Shape;195;g1499c7ced32_0_10:notes"/>
          <p:cNvSpPr/>
          <p:nvPr>
            <p:ph type="sldImg" idx="2"/>
          </p:nvPr>
        </p:nvSpPr>
        <p:spPr/>
      </p:sp>
      <p:sp>
        <p:nvSpPr>
          <p:cNvPr id="48130" name="Google Shape;196;g1499c7ced32_0_10: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48131" name="Google Shape;197;g1499c7ced32_0_10: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7169" name="Google Shape;93;p2: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94" name="Google Shape;94;p2:notes"/>
          <p:cNvSpPr/>
          <p:nvPr>
            <p:ph type="sldImg" idx="2"/>
          </p:nvPr>
        </p:nvSpPr>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95" name="Google Shape;195;g1499c7ced32_0_10:notes"/>
          <p:cNvSpPr/>
          <p:nvPr>
            <p:ph type="sldImg" idx="2"/>
          </p:nvPr>
        </p:nvSpPr>
        <p:spPr/>
      </p:sp>
      <p:sp>
        <p:nvSpPr>
          <p:cNvPr id="48130" name="Google Shape;196;g1499c7ced32_0_10: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48131" name="Google Shape;197;g1499c7ced32_0_10: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50177" name="Google Shape;228;p3: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229" name="Google Shape;229;p3:notes"/>
          <p:cNvSpPr/>
          <p:nvPr>
            <p:ph type="sldImg" idx="2"/>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03" name="Google Shape;103;g150c1da19c9_0_0:notes"/>
          <p:cNvSpPr/>
          <p:nvPr>
            <p:ph type="sldImg" idx="2"/>
          </p:nvPr>
        </p:nvSpPr>
        <p:spPr/>
      </p:sp>
      <p:sp>
        <p:nvSpPr>
          <p:cNvPr id="9218" name="Google Shape;104;g150c1da19c9_0_0: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9219" name="Google Shape;105;g150c1da19c9_0_0: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03" name="Google Shape;103;g150c1da19c9_0_0:notes"/>
          <p:cNvSpPr/>
          <p:nvPr>
            <p:ph type="sldImg" idx="2"/>
          </p:nvPr>
        </p:nvSpPr>
        <p:spPr/>
      </p:sp>
      <p:sp>
        <p:nvSpPr>
          <p:cNvPr id="9218" name="Google Shape;104;g150c1da19c9_0_0: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9219" name="Google Shape;105;g150c1da19c9_0_0: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03" name="Google Shape;103;g150c1da19c9_0_0:notes"/>
          <p:cNvSpPr/>
          <p:nvPr>
            <p:ph type="sldImg" idx="2"/>
          </p:nvPr>
        </p:nvSpPr>
        <p:spPr/>
      </p:sp>
      <p:sp>
        <p:nvSpPr>
          <p:cNvPr id="9218" name="Google Shape;104;g150c1da19c9_0_0: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9219" name="Google Shape;105;g150c1da19c9_0_0: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03" name="Google Shape;103;g150c1da19c9_0_0:notes"/>
          <p:cNvSpPr/>
          <p:nvPr>
            <p:ph type="sldImg" idx="2"/>
          </p:nvPr>
        </p:nvSpPr>
        <p:spPr/>
      </p:sp>
      <p:sp>
        <p:nvSpPr>
          <p:cNvPr id="9218" name="Google Shape;104;g150c1da19c9_0_0: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9219" name="Google Shape;105;g150c1da19c9_0_0: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118" name="Google Shape;118;g151c840bde7_0_7:notes"/>
          <p:cNvSpPr/>
          <p:nvPr>
            <p:ph type="sldImg" idx="2"/>
          </p:nvPr>
        </p:nvSpPr>
        <p:spPr/>
      </p:sp>
      <p:sp>
        <p:nvSpPr>
          <p:cNvPr id="11266" name="Google Shape;119;g151c840bde7_0_7:notes"/>
          <p:cNvSpPr txBox="1"/>
          <p:nvPr>
            <p:ph type="body"/>
          </p:nvPr>
        </p:nvSpPr>
        <p:spPr/>
        <p:txBody>
          <a:bodyPr wrap="square" lIns="91425" tIns="45700" rIns="91425" bIns="45700" anchor="t" anchorCtr="0"/>
          <a:p>
            <a:pPr marL="0" lvl="0" indent="0">
              <a:buNone/>
            </a:pPr>
            <a:endParaRPr lang="en-US" sz="1200">
              <a:solidFill>
                <a:srgbClr val="000000"/>
              </a:solidFill>
              <a:latin typeface="Calibri" panose="020F0502020204030204"/>
              <a:sym typeface="Calibri" panose="020F0502020204030204"/>
            </a:endParaRPr>
          </a:p>
        </p:txBody>
      </p:sp>
      <p:sp>
        <p:nvSpPr>
          <p:cNvPr id="11267" name="Google Shape;120;g151c840bde7_0_7:notes"/>
          <p:cNvSpPr txBox="1"/>
          <p:nvPr>
            <p:ph type="sldNum" sz="quarter"/>
          </p:nvPr>
        </p:nvSpPr>
        <p:spPr>
          <a:xfrm>
            <a:off x="3884613" y="8685213"/>
            <a:ext cx="2971800" cy="458787"/>
          </a:xfrm>
          <a:prstGeom prst="rect">
            <a:avLst/>
          </a:prstGeom>
          <a:noFill/>
          <a:ln w="9525">
            <a:noFill/>
          </a:ln>
        </p:spPr>
        <p:txBody>
          <a:bodyPr wrap="square" lIns="91425" tIns="45700" rIns="91425" bIns="45700" anchor="b" anchorCtr="0"/>
          <a:p>
            <a:pPr marL="0" lvl="0" indent="0" algn="r">
              <a:buNone/>
            </a:pPr>
            <a:fld id="{9A0DB2DC-4C9A-4742-B13C-FB6460FD3503}" type="slidenum">
              <a:rPr lang="en-US" altLang="zh-CN"/>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5293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2504"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54296" y="1600200"/>
            <a:ext cx="4032504"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fontAlgn="auto"/>
          </a:p>
        </p:txBody>
      </p:sp>
      <p:sp>
        <p:nvSpPr>
          <p:cNvPr id="6" name="Footer Placeholder 5"/>
          <p:cNvSpPr>
            <a:spLocks noGrp="1"/>
          </p:cNvSpPr>
          <p:nvPr>
            <p:ph type="ftr" sz="quarter" idx="11"/>
          </p:nvPr>
        </p:nvSpPr>
        <p:spPr/>
        <p:txBody>
          <a:bodyPr/>
          <a:lstStyle/>
          <a:p>
            <a:pPr fontAlgn="auto"/>
          </a:p>
        </p:txBody>
      </p:sp>
      <p:sp>
        <p:nvSpPr>
          <p:cNvPr id="7" name="Slide Number Placeholder 6"/>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29841" y="2505075"/>
            <a:ext cx="3868340"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fontAlgn="auto"/>
          </a:p>
        </p:txBody>
      </p:sp>
      <p:sp>
        <p:nvSpPr>
          <p:cNvPr id="8" name="Footer Placeholder 7"/>
          <p:cNvSpPr>
            <a:spLocks noGrp="1"/>
          </p:cNvSpPr>
          <p:nvPr>
            <p:ph type="ftr" sz="quarter" idx="11"/>
          </p:nvPr>
        </p:nvSpPr>
        <p:spPr/>
        <p:txBody>
          <a:bodyPr/>
          <a:lstStyle/>
          <a:p>
            <a:pPr fontAlgn="auto"/>
          </a:p>
        </p:txBody>
      </p:sp>
      <p:sp>
        <p:nvSpPr>
          <p:cNvPr id="9" name="Slide Number Placeholder 8"/>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fontAlgn="auto"/>
          </a:p>
        </p:txBody>
      </p:sp>
      <p:sp>
        <p:nvSpPr>
          <p:cNvPr id="4" name="Footer Placeholder 3"/>
          <p:cNvSpPr>
            <a:spLocks noGrp="1"/>
          </p:cNvSpPr>
          <p:nvPr>
            <p:ph type="ftr" sz="quarter" idx="11"/>
          </p:nvPr>
        </p:nvSpPr>
        <p:spPr/>
        <p:txBody>
          <a:bodyPr/>
          <a:lstStyle/>
          <a:p>
            <a:pPr fontAlgn="auto"/>
          </a:p>
        </p:txBody>
      </p:sp>
      <p:sp>
        <p:nvSpPr>
          <p:cNvPr id="5" name="Slide Number Placeholder 4"/>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fontAlgn="auto"/>
          </a:p>
        </p:txBody>
      </p:sp>
      <p:sp>
        <p:nvSpPr>
          <p:cNvPr id="3" name="Footer Placeholder 2"/>
          <p:cNvSpPr>
            <a:spLocks noGrp="1"/>
          </p:cNvSpPr>
          <p:nvPr>
            <p:ph type="ftr" sz="quarter" idx="11"/>
          </p:nvPr>
        </p:nvSpPr>
        <p:spPr/>
        <p:txBody>
          <a:bodyPr/>
          <a:lstStyle/>
          <a:p>
            <a:pPr fontAlgn="auto"/>
          </a:p>
        </p:txBody>
      </p:sp>
      <p:sp>
        <p:nvSpPr>
          <p:cNvPr id="4" name="Slide Number Placeholder 3"/>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fontAlgn="auto"/>
          </a:p>
        </p:txBody>
      </p:sp>
      <p:sp>
        <p:nvSpPr>
          <p:cNvPr id="6" name="Footer Placeholder 5"/>
          <p:cNvSpPr>
            <a:spLocks noGrp="1"/>
          </p:cNvSpPr>
          <p:nvPr>
            <p:ph type="ftr" sz="quarter" idx="11"/>
          </p:nvPr>
        </p:nvSpPr>
        <p:spPr/>
        <p:txBody>
          <a:bodyPr/>
          <a:lstStyle/>
          <a:p>
            <a:pPr fontAlgn="auto"/>
          </a:p>
        </p:txBody>
      </p:sp>
      <p:sp>
        <p:nvSpPr>
          <p:cNvPr id="7" name="Slide Number Placeholder 6"/>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5"/>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fontAlgn="auto"/>
          </a:p>
        </p:txBody>
      </p:sp>
      <p:sp>
        <p:nvSpPr>
          <p:cNvPr id="6" name="Footer Placeholder 5"/>
          <p:cNvSpPr>
            <a:spLocks noGrp="1"/>
          </p:cNvSpPr>
          <p:nvPr>
            <p:ph type="ftr" sz="quarter" idx="11"/>
          </p:nvPr>
        </p:nvSpPr>
        <p:spPr/>
        <p:txBody>
          <a:bodyPr/>
          <a:lstStyle/>
          <a:p>
            <a:pPr fontAlgn="auto"/>
          </a:p>
        </p:txBody>
      </p:sp>
      <p:sp>
        <p:nvSpPr>
          <p:cNvPr id="7" name="Slide Number Placeholder 6"/>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5293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fontAlgn="auto"/>
          </a:p>
        </p:txBody>
      </p:sp>
      <p:sp>
        <p:nvSpPr>
          <p:cNvPr id="5" name="Footer Placeholder 4"/>
          <p:cNvSpPr>
            <a:spLocks noGrp="1"/>
          </p:cNvSpPr>
          <p:nvPr>
            <p:ph type="ftr" sz="quarter" idx="11"/>
          </p:nvPr>
        </p:nvSpPr>
        <p:spPr/>
        <p:txBody>
          <a:bodyPr/>
          <a:lstStyle/>
          <a:p>
            <a:pPr fontAlgn="auto"/>
          </a:p>
        </p:txBody>
      </p:sp>
      <p:sp>
        <p:nvSpPr>
          <p:cNvPr id="6" name="Slide Number Placeholder 5"/>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2504"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54296" y="1600200"/>
            <a:ext cx="4032504"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fontAlgn="auto"/>
          </a:p>
        </p:txBody>
      </p:sp>
      <p:sp>
        <p:nvSpPr>
          <p:cNvPr id="6" name="Footer Placeholder 5"/>
          <p:cNvSpPr>
            <a:spLocks noGrp="1"/>
          </p:cNvSpPr>
          <p:nvPr>
            <p:ph type="ftr" sz="quarter" idx="11"/>
          </p:nvPr>
        </p:nvSpPr>
        <p:spPr/>
        <p:txBody>
          <a:bodyPr/>
          <a:lstStyle/>
          <a:p>
            <a:pPr fontAlgn="auto"/>
          </a:p>
        </p:txBody>
      </p:sp>
      <p:sp>
        <p:nvSpPr>
          <p:cNvPr id="7" name="Slide Number Placeholder 6"/>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29841" y="2505075"/>
            <a:ext cx="3868340"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fontAlgn="auto"/>
          </a:p>
        </p:txBody>
      </p:sp>
      <p:sp>
        <p:nvSpPr>
          <p:cNvPr id="8" name="Footer Placeholder 7"/>
          <p:cNvSpPr>
            <a:spLocks noGrp="1"/>
          </p:cNvSpPr>
          <p:nvPr>
            <p:ph type="ftr" sz="quarter" idx="11"/>
          </p:nvPr>
        </p:nvSpPr>
        <p:spPr/>
        <p:txBody>
          <a:bodyPr/>
          <a:lstStyle/>
          <a:p>
            <a:pPr fontAlgn="auto"/>
          </a:p>
        </p:txBody>
      </p:sp>
      <p:sp>
        <p:nvSpPr>
          <p:cNvPr id="9" name="Slide Number Placeholder 8"/>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fontAlgn="auto"/>
          </a:p>
        </p:txBody>
      </p:sp>
      <p:sp>
        <p:nvSpPr>
          <p:cNvPr id="4" name="Footer Placeholder 3"/>
          <p:cNvSpPr>
            <a:spLocks noGrp="1"/>
          </p:cNvSpPr>
          <p:nvPr>
            <p:ph type="ftr" sz="quarter" idx="11"/>
          </p:nvPr>
        </p:nvSpPr>
        <p:spPr/>
        <p:txBody>
          <a:bodyPr/>
          <a:lstStyle/>
          <a:p>
            <a:pPr fontAlgn="auto"/>
          </a:p>
        </p:txBody>
      </p:sp>
      <p:sp>
        <p:nvSpPr>
          <p:cNvPr id="5" name="Slide Number Placeholder 4"/>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fontAlgn="auto"/>
          </a:p>
        </p:txBody>
      </p:sp>
      <p:sp>
        <p:nvSpPr>
          <p:cNvPr id="3" name="Footer Placeholder 2"/>
          <p:cNvSpPr>
            <a:spLocks noGrp="1"/>
          </p:cNvSpPr>
          <p:nvPr>
            <p:ph type="ftr" sz="quarter" idx="11"/>
          </p:nvPr>
        </p:nvSpPr>
        <p:spPr/>
        <p:txBody>
          <a:bodyPr/>
          <a:lstStyle/>
          <a:p>
            <a:pPr fontAlgn="auto"/>
          </a:p>
        </p:txBody>
      </p:sp>
      <p:sp>
        <p:nvSpPr>
          <p:cNvPr id="4" name="Slide Number Placeholder 3"/>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fontAlgn="auto"/>
          </a:p>
        </p:txBody>
      </p:sp>
      <p:sp>
        <p:nvSpPr>
          <p:cNvPr id="6" name="Footer Placeholder 5"/>
          <p:cNvSpPr>
            <a:spLocks noGrp="1"/>
          </p:cNvSpPr>
          <p:nvPr>
            <p:ph type="ftr" sz="quarter" idx="11"/>
          </p:nvPr>
        </p:nvSpPr>
        <p:spPr/>
        <p:txBody>
          <a:bodyPr/>
          <a:lstStyle/>
          <a:p>
            <a:pPr fontAlgn="auto"/>
          </a:p>
        </p:txBody>
      </p:sp>
      <p:sp>
        <p:nvSpPr>
          <p:cNvPr id="7" name="Slide Number Placeholder 6"/>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5"/>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fontAlgn="auto"/>
          </a:p>
        </p:txBody>
      </p:sp>
      <p:sp>
        <p:nvSpPr>
          <p:cNvPr id="6" name="Footer Placeholder 5"/>
          <p:cNvSpPr>
            <a:spLocks noGrp="1"/>
          </p:cNvSpPr>
          <p:nvPr>
            <p:ph type="ftr" sz="quarter" idx="11"/>
          </p:nvPr>
        </p:nvSpPr>
        <p:spPr/>
        <p:txBody>
          <a:bodyPr/>
          <a:lstStyle/>
          <a:p>
            <a:pPr fontAlgn="auto"/>
          </a:p>
        </p:txBody>
      </p:sp>
      <p:sp>
        <p:nvSpPr>
          <p:cNvPr id="7" name="Slide Number Placeholder 6"/>
          <p:cNvSpPr>
            <a:spLocks noGrp="1"/>
          </p:cNvSpPr>
          <p:nvPr>
            <p:ph type="sldNum" sz="quarter" idx="12"/>
          </p:nvPr>
        </p:nvSpPr>
        <p:spPr/>
        <p:txBody>
          <a:body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Ovr>
    <a:masterClrMapping/>
  </p:clrMapOvr>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457200" y="274638"/>
            <a:ext cx="8229600" cy="1143000"/>
          </a:xfrm>
          <a:prstGeom prst="rect">
            <a:avLst/>
          </a:prstGeom>
          <a:noFill/>
          <a:ln w="9525">
            <a:noFill/>
          </a:ln>
        </p:spPr>
        <p:txBody>
          <a:bodyPr anchor="ctr" anchorCtr="0"/>
          <a:p>
            <a:pPr lvl="0"/>
            <a:r>
              <a:t>Click to edit Master title style</a:t>
            </a:r>
          </a:p>
        </p:txBody>
      </p:sp>
      <p:sp>
        <p:nvSpPr>
          <p:cNvPr id="1027" name="Text Placeholder 1026"/>
          <p:cNvSpPr/>
          <p:nvPr>
            <p:ph type="body" idx="1"/>
          </p:nvPr>
        </p:nvSpPr>
        <p:spPr>
          <a:xfrm>
            <a:off x="457200" y="1600200"/>
            <a:ext cx="82296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457200" y="6245225"/>
            <a:ext cx="2133600" cy="476250"/>
          </a:xfrm>
          <a:prstGeom prst="rect">
            <a:avLst/>
          </a:prstGeom>
          <a:noFill/>
          <a:ln w="9525">
            <a:noFill/>
          </a:ln>
        </p:spPr>
        <p:txBody>
          <a:bodyPr/>
          <a:lstStyle>
            <a:lvl1pPr>
              <a:defRPr sz="1400"/>
            </a:lvl1pPr>
          </a:lstStyle>
          <a:p>
            <a:pPr fontAlgn="auto"/>
          </a:p>
        </p:txBody>
      </p:sp>
      <p:sp>
        <p:nvSpPr>
          <p:cNvPr id="1029" name="Footer Placeholder 1028"/>
          <p:cNvSpPr/>
          <p:nvPr>
            <p:ph type="ftr" sz="quarter" idx="3"/>
          </p:nvPr>
        </p:nvSpPr>
        <p:spPr>
          <a:xfrm>
            <a:off x="3124200" y="6245225"/>
            <a:ext cx="2895600" cy="476250"/>
          </a:xfrm>
          <a:prstGeom prst="rect">
            <a:avLst/>
          </a:prstGeom>
          <a:noFill/>
          <a:ln w="9525">
            <a:noFill/>
          </a:ln>
        </p:spPr>
        <p:txBody>
          <a:bodyPr/>
          <a:lstStyle>
            <a:lvl1pPr algn="ctr">
              <a:defRPr sz="1400"/>
            </a:lvl1pPr>
          </a:lstStyle>
          <a:p>
            <a:pPr fontAlgn="auto"/>
          </a:p>
        </p:txBody>
      </p:sp>
      <p:sp>
        <p:nvSpPr>
          <p:cNvPr id="1030" name="Slide Number Placeholder 1029"/>
          <p:cNvSpPr/>
          <p:nvPr>
            <p:ph type="sldNum" sz="quarter" idx="4"/>
          </p:nvPr>
        </p:nvSpPr>
        <p:spPr>
          <a:xfrm>
            <a:off x="6553200" y="6245225"/>
            <a:ext cx="2133600" cy="476250"/>
          </a:xfrm>
          <a:prstGeom prst="rect">
            <a:avLst/>
          </a:prstGeom>
          <a:noFill/>
          <a:ln w="9525">
            <a:noFill/>
          </a:ln>
        </p:spPr>
        <p:txBody>
          <a:bodyPr/>
          <a:lstStyle>
            <a:lvl1pPr algn="r">
              <a:defRPr sz="1400"/>
            </a:lvl1p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457200" y="274638"/>
            <a:ext cx="8229600" cy="1143000"/>
          </a:xfrm>
          <a:prstGeom prst="rect">
            <a:avLst/>
          </a:prstGeom>
          <a:noFill/>
          <a:ln w="9525">
            <a:noFill/>
          </a:ln>
        </p:spPr>
        <p:txBody>
          <a:bodyPr anchor="ctr" anchorCtr="0"/>
          <a:p>
            <a:pPr lvl="0"/>
            <a:r>
              <a:t>Click to edit Master title style</a:t>
            </a:r>
          </a:p>
        </p:txBody>
      </p:sp>
      <p:sp>
        <p:nvSpPr>
          <p:cNvPr id="1027" name="Text Placeholder 1026"/>
          <p:cNvSpPr/>
          <p:nvPr>
            <p:ph type="body" idx="1"/>
          </p:nvPr>
        </p:nvSpPr>
        <p:spPr>
          <a:xfrm>
            <a:off x="457200" y="1600200"/>
            <a:ext cx="82296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457200" y="6245225"/>
            <a:ext cx="2133600" cy="476250"/>
          </a:xfrm>
          <a:prstGeom prst="rect">
            <a:avLst/>
          </a:prstGeom>
          <a:noFill/>
          <a:ln w="9525">
            <a:noFill/>
          </a:ln>
        </p:spPr>
        <p:txBody>
          <a:bodyPr/>
          <a:lstStyle>
            <a:lvl1pPr>
              <a:defRPr sz="1400"/>
            </a:lvl1pPr>
          </a:lstStyle>
          <a:p>
            <a:pPr fontAlgn="auto"/>
          </a:p>
        </p:txBody>
      </p:sp>
      <p:sp>
        <p:nvSpPr>
          <p:cNvPr id="1029" name="Footer Placeholder 1028"/>
          <p:cNvSpPr/>
          <p:nvPr>
            <p:ph type="ftr" sz="quarter" idx="3"/>
          </p:nvPr>
        </p:nvSpPr>
        <p:spPr>
          <a:xfrm>
            <a:off x="3124200" y="6245225"/>
            <a:ext cx="2895600" cy="476250"/>
          </a:xfrm>
          <a:prstGeom prst="rect">
            <a:avLst/>
          </a:prstGeom>
          <a:noFill/>
          <a:ln w="9525">
            <a:noFill/>
          </a:ln>
        </p:spPr>
        <p:txBody>
          <a:bodyPr/>
          <a:lstStyle>
            <a:lvl1pPr algn="ctr">
              <a:defRPr sz="1400"/>
            </a:lvl1pPr>
          </a:lstStyle>
          <a:p>
            <a:pPr fontAlgn="auto"/>
          </a:p>
        </p:txBody>
      </p:sp>
      <p:sp>
        <p:nvSpPr>
          <p:cNvPr id="1030" name="Slide Number Placeholder 1029"/>
          <p:cNvSpPr/>
          <p:nvPr>
            <p:ph type="sldNum" sz="quarter" idx="4"/>
          </p:nvPr>
        </p:nvSpPr>
        <p:spPr>
          <a:xfrm>
            <a:off x="6553200" y="6245225"/>
            <a:ext cx="2133600" cy="476250"/>
          </a:xfrm>
          <a:prstGeom prst="rect">
            <a:avLst/>
          </a:prstGeom>
          <a:noFill/>
          <a:ln w="9525">
            <a:noFill/>
          </a:ln>
        </p:spPr>
        <p:txBody>
          <a:bodyPr/>
          <a:lstStyle>
            <a:lvl1pPr algn="r">
              <a:defRPr sz="1400"/>
            </a:lvl1pPr>
          </a:lstStyle>
          <a:p>
            <a:pPr marL="0" lvl="0" indent="0" algn="r" rtl="0" fontAlgn="auto">
              <a:spcBef>
                <a:spcPts val="0"/>
              </a:spcBef>
              <a:spcAft>
                <a:spcPts val="0"/>
              </a:spcAft>
              <a:buNone/>
            </a:pPr>
            <a:fld id="{00000000-1234-1234-1234-123412341234}" type="slidenum">
              <a:rPr lang="en-US" strike="noStrike" noProof="1">
                <a:latin typeface="Arial" panose="020B0604020202020204"/>
                <a:ea typeface="Arial" panose="020B0604020202020204"/>
                <a:cs typeface="Arial" panose="020B0604020202020204"/>
              </a:rPr>
            </a:fld>
            <a:endParaRPr lang="en-US" strike="noStrike" noProof="1"/>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9" Type="http://schemas.openxmlformats.org/officeDocument/2006/relationships/notesSlide" Target="../notesSlides/notesSlide14.xml"/><Relationship Id="rId8" Type="http://schemas.openxmlformats.org/officeDocument/2006/relationships/slideLayout" Target="../slideLayouts/slideLayout2.xml"/><Relationship Id="rId7" Type="http://schemas.openxmlformats.org/officeDocument/2006/relationships/image" Target="../media/image9.png"/><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2.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4.xml"/><Relationship Id="rId2" Type="http://schemas.openxmlformats.org/officeDocument/2006/relationships/image" Target="../media/image15.jpeg"/><Relationship Id="rId1" Type="http://schemas.openxmlformats.org/officeDocument/2006/relationships/image" Target="../media/image14.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4.xml"/><Relationship Id="rId2" Type="http://schemas.openxmlformats.org/officeDocument/2006/relationships/image" Target="../media/image17.jpeg"/><Relationship Id="rId1" Type="http://schemas.openxmlformats.org/officeDocument/2006/relationships/image" Target="../media/image16.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4.xml"/><Relationship Id="rId2" Type="http://schemas.openxmlformats.org/officeDocument/2006/relationships/image" Target="../media/image19.jpeg"/><Relationship Id="rId1" Type="http://schemas.openxmlformats.org/officeDocument/2006/relationships/image" Target="../media/image18.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7" name="Google Shape;88;p1"/>
          <p:cNvSpPr txBox="1">
            <a:spLocks noGrp="1"/>
          </p:cNvSpPr>
          <p:nvPr>
            <p:ph type="ctrTitle"/>
          </p:nvPr>
        </p:nvSpPr>
        <p:spPr>
          <a:xfrm>
            <a:off x="685800" y="2130425"/>
            <a:ext cx="7772400" cy="1470025"/>
          </a:xfrm>
        </p:spPr>
        <p:txBody>
          <a:bodyPr wrap="square" lIns="91425" tIns="45700" rIns="91425" bIns="45700" anchor="ctr" anchorCtr="0"/>
          <a:p>
            <a:pPr marL="0" indent="0" algn="ctr">
              <a:buClr>
                <a:schemeClr val="tx1"/>
              </a:buClr>
              <a:buSzTx/>
              <a:buFontTx/>
              <a:buNone/>
            </a:pPr>
            <a:r>
              <a:rPr lang="en-US" altLang="en-IN" kern="1200">
                <a:latin typeface="+mj-lt"/>
                <a:ea typeface="+mj-ea"/>
                <a:cs typeface="+mj-cs"/>
              </a:rPr>
              <a:t>AI-ART</a:t>
            </a:r>
            <a:endParaRPr lang="en-US" altLang="en-IN" kern="1200">
              <a:latin typeface="+mj-lt"/>
              <a:ea typeface="+mj-ea"/>
              <a:cs typeface="+mj-cs"/>
            </a:endParaRPr>
          </a:p>
        </p:txBody>
      </p:sp>
      <p:sp>
        <p:nvSpPr>
          <p:cNvPr id="89" name="Google Shape;89;p1"/>
          <p:cNvSpPr txBox="1"/>
          <p:nvPr>
            <p:ph type="subTitle" idx="1"/>
          </p:nvPr>
        </p:nvSpPr>
        <p:spPr>
          <a:xfrm>
            <a:off x="1371600" y="4114800"/>
            <a:ext cx="6400800" cy="1981200"/>
          </a:xfrm>
        </p:spPr>
        <p:txBody>
          <a:bodyPr wrap="square" lIns="91425" tIns="45700" rIns="91425" bIns="45700" anchor="t" anchorCtr="0">
            <a:normAutofit fontScale="52500"/>
          </a:bodyPr>
          <a:lstStyle/>
          <a:p>
            <a:pPr marL="0" marR="0" lvl="0" indent="0" algn="ctr" defTabSz="914400" rtl="0" eaLnBrk="1" fontAlgn="base" latinLnBrk="0" hangingPunct="1">
              <a:lnSpc>
                <a:spcPct val="100000"/>
              </a:lnSpc>
              <a:spcBef>
                <a:spcPts val="0"/>
              </a:spcBef>
              <a:spcAft>
                <a:spcPts val="0"/>
              </a:spcAft>
              <a:buClr>
                <a:srgbClr val="888888"/>
              </a:buClr>
              <a:buSzTx/>
              <a:buFontTx/>
              <a:buNone/>
            </a:pPr>
            <a:r>
              <a:rPr kumimoji="0" lang="en-US" sz="4325" b="0" i="0" u="none" strike="noStrike" kern="1200" cap="none" spc="0" normalizeH="0" baseline="0" noProof="1">
                <a:solidFill>
                  <a:schemeClr val="tx1"/>
                </a:solidFill>
                <a:latin typeface="+mn-lt"/>
                <a:ea typeface="+mn-ea"/>
                <a:cs typeface="+mn-cs"/>
              </a:rPr>
              <a:t>Raajeshvaran M Reg No:RA19110</a:t>
            </a:r>
            <a:r>
              <a:rPr kumimoji="0" lang="en-IN" altLang="en-US" sz="4325" b="0" i="0" u="none" strike="noStrike" kern="1200" cap="none" spc="0" normalizeH="0" baseline="0" noProof="1">
                <a:solidFill>
                  <a:schemeClr val="tx1"/>
                </a:solidFill>
                <a:latin typeface="+mn-lt"/>
                <a:ea typeface="+mn-ea"/>
                <a:cs typeface="+mn-cs"/>
              </a:rPr>
              <a:t>03010823</a:t>
            </a:r>
            <a:endParaRPr kumimoji="0" lang="en-US" sz="4325" b="0" i="0" u="none" strike="noStrike" kern="1200" cap="none" spc="0" normalizeH="0" baseline="0" noProof="1">
              <a:solidFill>
                <a:schemeClr val="tx1"/>
              </a:solidFill>
              <a:latin typeface="+mn-lt"/>
              <a:ea typeface="+mn-ea"/>
              <a:cs typeface="+mn-cs"/>
            </a:endParaRPr>
          </a:p>
          <a:p>
            <a:pPr marL="0" marR="0" lvl="0" indent="0" algn="ctr" defTabSz="914400" rtl="0" eaLnBrk="1" fontAlgn="base" latinLnBrk="0" hangingPunct="1">
              <a:lnSpc>
                <a:spcPct val="100000"/>
              </a:lnSpc>
              <a:spcBef>
                <a:spcPts val="590"/>
              </a:spcBef>
              <a:spcAft>
                <a:spcPts val="0"/>
              </a:spcAft>
              <a:buClr>
                <a:srgbClr val="888888"/>
              </a:buClr>
              <a:buSzTx/>
              <a:buFontTx/>
              <a:buNone/>
            </a:pPr>
            <a:r>
              <a:rPr kumimoji="0" lang="en-US" sz="4325" b="0" i="0" u="none" strike="noStrike" kern="1200" cap="none" spc="0" normalizeH="0" baseline="0" noProof="1">
                <a:solidFill>
                  <a:schemeClr val="tx1"/>
                </a:solidFill>
                <a:latin typeface="+mn-lt"/>
                <a:ea typeface="+mn-ea"/>
                <a:cs typeface="+mn-cs"/>
              </a:rPr>
              <a:t>Kiran Vikash T Reg No:RA19110</a:t>
            </a:r>
            <a:r>
              <a:rPr kumimoji="0" lang="en-IN" altLang="en-US" sz="4325" b="0" i="0" u="none" strike="noStrike" kern="1200" cap="none" spc="0" normalizeH="0" baseline="0" noProof="1">
                <a:solidFill>
                  <a:schemeClr val="tx1"/>
                </a:solidFill>
                <a:latin typeface="+mn-lt"/>
                <a:ea typeface="+mn-ea"/>
                <a:cs typeface="+mn-cs"/>
              </a:rPr>
              <a:t>003010413</a:t>
            </a:r>
            <a:endParaRPr kumimoji="0" lang="en-US" sz="4325" b="0" i="0" u="none" strike="noStrike" kern="1200" cap="none" spc="0" normalizeH="0" baseline="0" noProof="1">
              <a:solidFill>
                <a:schemeClr val="tx1"/>
              </a:solidFill>
              <a:latin typeface="+mn-lt"/>
              <a:ea typeface="+mn-ea"/>
              <a:cs typeface="+mn-cs"/>
            </a:endParaRPr>
          </a:p>
          <a:p>
            <a:pPr marL="0" marR="0" lvl="0" indent="0" algn="ctr" defTabSz="914400" rtl="0" eaLnBrk="1" fontAlgn="base" latinLnBrk="0" hangingPunct="1">
              <a:lnSpc>
                <a:spcPct val="100000"/>
              </a:lnSpc>
              <a:spcBef>
                <a:spcPts val="590"/>
              </a:spcBef>
              <a:spcAft>
                <a:spcPts val="0"/>
              </a:spcAft>
              <a:buClr>
                <a:srgbClr val="888888"/>
              </a:buClr>
              <a:buSzTx/>
              <a:buFontTx/>
              <a:buNone/>
            </a:pPr>
            <a:r>
              <a:rPr kumimoji="0" lang="en-US" sz="4325" b="0" i="0" u="none" strike="noStrike" kern="1200" cap="none" spc="0" normalizeH="0" baseline="0" noProof="1">
                <a:solidFill>
                  <a:schemeClr val="tx1"/>
                </a:solidFill>
                <a:latin typeface="+mn-lt"/>
                <a:ea typeface="+mn-ea"/>
                <a:cs typeface="+mn-cs"/>
              </a:rPr>
              <a:t>Batch ID:</a:t>
            </a:r>
            <a:r>
              <a:rPr kumimoji="0" lang="en-IN" altLang="en-US" sz="4325" b="0" i="0" u="none" strike="noStrike" kern="1200" cap="none" spc="0" normalizeH="0" baseline="0" noProof="1">
                <a:solidFill>
                  <a:schemeClr val="tx1"/>
                </a:solidFill>
                <a:latin typeface="+mn-lt"/>
                <a:ea typeface="+mn-ea"/>
                <a:cs typeface="+mn-cs"/>
              </a:rPr>
              <a:t>B</a:t>
            </a:r>
            <a:r>
              <a:rPr kumimoji="0" lang="en-US" altLang="en-IN" sz="4325" b="0" i="0" u="none" strike="noStrike" kern="1200" cap="none" spc="0" normalizeH="0" baseline="0" noProof="1">
                <a:solidFill>
                  <a:schemeClr val="tx1"/>
                </a:solidFill>
                <a:latin typeface="+mn-lt"/>
                <a:ea typeface="+mn-ea"/>
                <a:cs typeface="+mn-cs"/>
              </a:rPr>
              <a:t>63</a:t>
            </a:r>
            <a:endParaRPr kumimoji="0" lang="en-US" sz="4325" b="0" i="0" u="none" strike="noStrike" kern="1200" cap="none" spc="0" normalizeH="0" baseline="0" noProof="1">
              <a:solidFill>
                <a:schemeClr val="tx1"/>
              </a:solidFill>
              <a:latin typeface="+mn-lt"/>
              <a:ea typeface="+mn-ea"/>
              <a:cs typeface="+mn-cs"/>
            </a:endParaRPr>
          </a:p>
          <a:p>
            <a:pPr marL="0" marR="0" lvl="0" indent="0" algn="ctr" defTabSz="914400" rtl="0" eaLnBrk="1" fontAlgn="base" latinLnBrk="0" hangingPunct="1">
              <a:lnSpc>
                <a:spcPct val="100000"/>
              </a:lnSpc>
              <a:spcBef>
                <a:spcPts val="590"/>
              </a:spcBef>
              <a:spcAft>
                <a:spcPts val="0"/>
              </a:spcAft>
              <a:buClr>
                <a:srgbClr val="888888"/>
              </a:buClr>
              <a:buSzTx/>
              <a:buFontTx/>
              <a:buNone/>
            </a:pPr>
            <a:r>
              <a:rPr kumimoji="0" lang="en-US" sz="3200" b="0" i="0" u="none" strike="noStrike" kern="1200" cap="none" spc="0" normalizeH="0" baseline="0" noProof="1">
                <a:solidFill>
                  <a:schemeClr val="tx1"/>
                </a:solidFill>
                <a:latin typeface="+mn-lt"/>
                <a:ea typeface="+mn-ea"/>
                <a:cs typeface="+mn-cs"/>
              </a:rPr>
              <a:t>Guide name </a:t>
            </a:r>
            <a:r>
              <a:rPr kumimoji="0" lang="en-IN" altLang="en-US" sz="3200" b="0" i="0" u="none" strike="noStrike" kern="1200" cap="none" spc="0" normalizeH="0" baseline="0" noProof="1">
                <a:solidFill>
                  <a:schemeClr val="tx1"/>
                </a:solidFill>
                <a:latin typeface="+mn-lt"/>
                <a:ea typeface="+mn-ea"/>
                <a:cs typeface="+mn-cs"/>
              </a:rPr>
              <a:t>:Dr.R.Thenmozhi</a:t>
            </a:r>
            <a:endParaRPr kumimoji="0" lang="en-IN" altLang="en-US" sz="3200" b="0" i="0" u="none" strike="noStrike" kern="1200" cap="none" spc="0" normalizeH="0" baseline="0" noProof="1">
              <a:solidFill>
                <a:schemeClr val="tx1"/>
              </a:solidFill>
              <a:latin typeface="+mn-lt"/>
              <a:ea typeface="+mn-ea"/>
              <a:cs typeface="+mn-cs"/>
            </a:endParaRPr>
          </a:p>
        </p:txBody>
      </p:sp>
      <p:pic>
        <p:nvPicPr>
          <p:cNvPr id="4099" name="Google Shape;90;p1"/>
          <p:cNvPicPr preferRelativeResize="0"/>
          <p:nvPr/>
        </p:nvPicPr>
        <p:blipFill>
          <a:blip r:embed="rId1"/>
          <a:stretch>
            <a:fillRect/>
          </a:stretch>
        </p:blipFill>
        <p:spPr>
          <a:xfrm>
            <a:off x="228600" y="554038"/>
            <a:ext cx="2238375" cy="754062"/>
          </a:xfrm>
          <a:prstGeom prst="rect">
            <a:avLst/>
          </a:prstGeom>
          <a:noFill/>
          <a:ln w="9525">
            <a:noFill/>
          </a:ln>
        </p:spPr>
      </p:pic>
      <p:sp>
        <p:nvSpPr>
          <p:cNvPr id="91" name="Google Shape;91;p1"/>
          <p:cNvSpPr/>
          <p:nvPr/>
        </p:nvSpPr>
        <p:spPr>
          <a:xfrm>
            <a:off x="2819400" y="457200"/>
            <a:ext cx="6172200" cy="1200150"/>
          </a:xfrm>
          <a:prstGeom prst="rect">
            <a:avLst/>
          </a:prstGeom>
          <a:noFill/>
          <a:ln>
            <a:noFill/>
          </a:ln>
        </p:spPr>
        <p:txBody>
          <a:bodyPr spcFirstLastPara="1" wrap="square" lIns="91425" tIns="45700" rIns="91425" bIns="45700" anchor="t" anchorCtr="0">
            <a:spAutoFit/>
          </a:bodyPr>
          <a:lstStyle/>
          <a:p>
            <a:pPr marL="0" marR="0" lvl="0" indent="0" algn="ctr" rtl="0" fontAlgn="auto">
              <a:spcBef>
                <a:spcPts val="0"/>
              </a:spcBef>
              <a:spcAft>
                <a:spcPts val="0"/>
              </a:spcAft>
              <a:buNone/>
            </a:pPr>
            <a:r>
              <a:rPr lang="en-US" sz="1800" b="1" i="0" u="none" strike="noStrike" cap="none" noProof="1">
                <a:solidFill>
                  <a:schemeClr val="dk1"/>
                </a:solidFill>
                <a:latin typeface="Calibri" panose="020F0502020204030204"/>
                <a:ea typeface="Calibri" panose="020F0502020204030204"/>
                <a:cs typeface="Calibri" panose="020F0502020204030204"/>
                <a:sym typeface="Calibri" panose="020F0502020204030204"/>
              </a:rPr>
              <a:t>SRM INSTITUTE OF SCIENCE AND TECHNOLOGY </a:t>
            </a:r>
            <a:endParaRPr sz="1800" b="0" i="0" u="none" strike="noStrike" cap="none" noProof="1">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ctr" rtl="0" fontAlgn="auto">
              <a:spcBef>
                <a:spcPts val="0"/>
              </a:spcBef>
              <a:spcAft>
                <a:spcPts val="0"/>
              </a:spcAft>
              <a:buNone/>
            </a:pPr>
            <a:r>
              <a:rPr lang="en-US" sz="1800" b="1" i="0" u="none" strike="noStrike" cap="none" noProof="1">
                <a:solidFill>
                  <a:schemeClr val="dk1"/>
                </a:solidFill>
                <a:latin typeface="Calibri" panose="020F0502020204030204"/>
                <a:ea typeface="Calibri" panose="020F0502020204030204"/>
                <a:cs typeface="Calibri" panose="020F0502020204030204"/>
                <a:sym typeface="Calibri" panose="020F0502020204030204"/>
              </a:rPr>
              <a:t>COLLEGE OF ENGINEERING AND TECHNOLOGY</a:t>
            </a:r>
            <a:endParaRPr sz="1800" b="0" i="0" u="none" strike="noStrike" cap="none" noProof="1">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ctr" rtl="0" fontAlgn="auto">
              <a:spcBef>
                <a:spcPts val="0"/>
              </a:spcBef>
              <a:spcAft>
                <a:spcPts val="0"/>
              </a:spcAft>
              <a:buNone/>
            </a:pPr>
            <a:r>
              <a:rPr lang="en-US" sz="1800" b="1" i="0" u="none" strike="noStrike" cap="none" noProof="1">
                <a:solidFill>
                  <a:schemeClr val="dk1"/>
                </a:solidFill>
                <a:latin typeface="Calibri" panose="020F0502020204030204"/>
                <a:ea typeface="Calibri" panose="020F0502020204030204"/>
                <a:cs typeface="Calibri" panose="020F0502020204030204"/>
                <a:sym typeface="Calibri" panose="020F0502020204030204"/>
              </a:rPr>
              <a:t>DEPARTMENT OF NETWORKING AND COMMUNICATIONS</a:t>
            </a:r>
            <a:endParaRPr sz="1800" b="0" i="0" u="none" strike="noStrike" cap="none" noProof="1">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ctr" rtl="0" fontAlgn="auto">
              <a:spcBef>
                <a:spcPts val="0"/>
              </a:spcBef>
              <a:spcAft>
                <a:spcPts val="0"/>
              </a:spcAft>
              <a:buNone/>
            </a:pPr>
            <a:r>
              <a:rPr lang="en-US" sz="1800" b="1" i="0" u="none" strike="noStrike" cap="none" noProof="1">
                <a:solidFill>
                  <a:schemeClr val="dk1"/>
                </a:solidFill>
                <a:latin typeface="Calibri" panose="020F0502020204030204"/>
                <a:ea typeface="Calibri" panose="020F0502020204030204"/>
                <a:cs typeface="Calibri" panose="020F0502020204030204"/>
                <a:sym typeface="Calibri" panose="020F0502020204030204"/>
              </a:rPr>
              <a:t>18CSP107L / 18CSP108L- MINOR PROJECT / INTERNSHIP</a:t>
            </a:r>
            <a:endParaRPr sz="1800" b="0" i="0" u="none" strike="noStrike" cap="none" noProof="1">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Methodology</a:t>
            </a:r>
            <a:endParaRPr lang="en-US" altLang="zh-CN"/>
          </a:p>
        </p:txBody>
      </p:sp>
      <p:sp>
        <p:nvSpPr>
          <p:cNvPr id="10242" name="Google Shape;123;g151c840bde7_0_7"/>
          <p:cNvSpPr txBox="1">
            <a:spLocks noGrp="1"/>
          </p:cNvSpPr>
          <p:nvPr>
            <p:ph idx="1"/>
          </p:nvPr>
        </p:nvSpPr>
        <p:spPr>
          <a:xfrm>
            <a:off x="457200" y="1354455"/>
            <a:ext cx="8229600" cy="4990465"/>
          </a:xfrm>
        </p:spPr>
        <p:txBody>
          <a:bodyPr wrap="square" lIns="91425" tIns="45700" rIns="91425" bIns="45700" anchor="t" anchorCtr="0"/>
          <a:p>
            <a:pPr marL="50800" indent="0" algn="just">
              <a:lnSpc>
                <a:spcPct val="100000"/>
              </a:lnSpc>
              <a:spcBef>
                <a:spcPts val="365"/>
              </a:spcBef>
              <a:buNone/>
            </a:pPr>
            <a:r>
              <a:rPr lang="en-US" sz="2000">
                <a:latin typeface="Times New Roman" panose="02020603050405020304" charset="0"/>
                <a:cs typeface="Times New Roman" panose="02020603050405020304" charset="0"/>
              </a:rPr>
              <a:t>IMAGE PROCESSING</a:t>
            </a: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r>
              <a:rPr lang="en-US" sz="2000">
                <a:latin typeface="Times New Roman" panose="02020603050405020304" charset="0"/>
                <a:cs typeface="Times New Roman" panose="02020603050405020304" charset="0"/>
              </a:rPr>
              <a:t>The image generation process involves two components: image information creator and image decode</a:t>
            </a: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r>
              <a:rPr lang="en-US" sz="2000">
                <a:latin typeface="Times New Roman" panose="02020603050405020304" charset="0"/>
                <a:cs typeface="Times New Roman" panose="02020603050405020304" charset="0"/>
              </a:rPr>
              <a:t>PIXEL INFORMATION CENTER</a:t>
            </a: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r>
              <a:rPr lang="en-US" sz="2000">
                <a:latin typeface="Times New Roman" panose="02020603050405020304" charset="0"/>
                <a:cs typeface="Times New Roman" panose="02020603050405020304" charset="0"/>
              </a:rPr>
              <a:t>This step of the process work in the latent space and processes information step by step to generate a high-quality image. The process involves adding noise sequentially to a plain latent space and then predicting the output image through multiple steps. The processed information array is gradually built up in this step.</a:t>
            </a: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2000">
              <a:latin typeface="Times New Roman" panose="02020603050405020304" charset="0"/>
              <a:cs typeface="Times New Roman" panose="02020603050405020304" charset="0"/>
            </a:endParaRPr>
          </a:p>
          <a:p>
            <a:pPr marL="50800" indent="0" algn="l">
              <a:lnSpc>
                <a:spcPct val="100000"/>
              </a:lnSpc>
              <a:spcBef>
                <a:spcPts val="365"/>
              </a:spcBef>
              <a:buNone/>
            </a:pPr>
            <a:r>
              <a:rPr lang="en-US" sz="2000">
                <a:latin typeface="Times New Roman" panose="02020603050405020304" charset="0"/>
                <a:cs typeface="Times New Roman" panose="02020603050405020304" charset="0"/>
                <a:sym typeface="+mn-ea"/>
              </a:rPr>
              <a:t>Input: Text embeddings and a array rouged with random noises. </a:t>
            </a:r>
            <a:endParaRPr lang="en-US" sz="2000">
              <a:latin typeface="Times New Roman" panose="02020603050405020304" charset="0"/>
              <a:cs typeface="Times New Roman" panose="02020603050405020304" charset="0"/>
              <a:sym typeface="+mn-ea"/>
            </a:endParaRPr>
          </a:p>
          <a:p>
            <a:pPr marL="50800" indent="0" algn="l">
              <a:lnSpc>
                <a:spcPct val="100000"/>
              </a:lnSpc>
              <a:spcBef>
                <a:spcPts val="365"/>
              </a:spcBef>
              <a:buNone/>
            </a:pPr>
            <a:r>
              <a:rPr lang="en-US" sz="2000">
                <a:latin typeface="Times New Roman" panose="02020603050405020304" charset="0"/>
                <a:cs typeface="Times New Roman" panose="02020603050405020304" charset="0"/>
                <a:sym typeface="+mn-ea"/>
              </a:rPr>
              <a:t>Output: A processed information array</a:t>
            </a: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2000">
              <a:latin typeface="Times New Roman" panose="02020603050405020304" charset="0"/>
              <a:cs typeface="Times New Roman" panose="02020603050405020304" charset="0"/>
            </a:endParaRPr>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Methodology</a:t>
            </a:r>
            <a:endParaRPr lang="en-US" altLang="zh-CN"/>
          </a:p>
        </p:txBody>
      </p:sp>
      <p:sp>
        <p:nvSpPr>
          <p:cNvPr id="10242" name="Google Shape;123;g151c840bde7_0_7"/>
          <p:cNvSpPr txBox="1">
            <a:spLocks noGrp="1"/>
          </p:cNvSpPr>
          <p:nvPr>
            <p:ph idx="1"/>
          </p:nvPr>
        </p:nvSpPr>
        <p:spPr>
          <a:xfrm>
            <a:off x="457200" y="1354455"/>
            <a:ext cx="8229600" cy="4990465"/>
          </a:xfrm>
        </p:spPr>
        <p:txBody>
          <a:bodyPr wrap="square" lIns="91425" tIns="45700" rIns="91425" bIns="45700" anchor="t" anchorCtr="0"/>
          <a:p>
            <a:pPr marL="50800" indent="0" algn="just">
              <a:lnSpc>
                <a:spcPct val="100000"/>
              </a:lnSpc>
              <a:spcBef>
                <a:spcPts val="365"/>
              </a:spcBef>
              <a:buNone/>
            </a:pPr>
            <a:r>
              <a:rPr lang="en-US" sz="2000">
                <a:latin typeface="Times New Roman" panose="02020603050405020304" charset="0"/>
                <a:cs typeface="Times New Roman" panose="02020603050405020304" charset="0"/>
                <a:sym typeface="+mn-ea"/>
              </a:rPr>
              <a:t>IMAGE DECODER</a:t>
            </a: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r>
              <a:rPr lang="en-US" sz="2000">
                <a:latin typeface="Times New Roman" panose="02020603050405020304" charset="0"/>
                <a:cs typeface="Times New Roman" panose="02020603050405020304" charset="0"/>
                <a:sym typeface="+mn-ea"/>
              </a:rPr>
              <a:t>The image decoder uses the processed information array generated by the image information creator to paint the final image. It runs only once at the end of the process to produce the final pixel image. For this we used the Unet architecture where the input passes a series of convolutional and down sampling layers until a bottlenect is reached and then the tensors are upsampled again and pass more convolution layers. </a:t>
            </a:r>
            <a:endParaRPr lang="en-US" sz="16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r>
              <a:rPr lang="en-US" sz="2000">
                <a:latin typeface="Times New Roman" panose="02020603050405020304" charset="0"/>
                <a:cs typeface="Times New Roman" panose="02020603050405020304" charset="0"/>
                <a:sym typeface="+mn-ea"/>
              </a:rPr>
              <a:t>Input: The processed information array </a:t>
            </a: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r>
              <a:rPr lang="en-US" sz="2000">
                <a:latin typeface="Times New Roman" panose="02020603050405020304" charset="0"/>
                <a:cs typeface="Times New Roman" panose="02020603050405020304" charset="0"/>
                <a:sym typeface="+mn-ea"/>
              </a:rPr>
              <a:t>Output: The resultant image/art</a:t>
            </a: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r>
              <a:rPr lang="en-US" sz="2000">
                <a:latin typeface="Times New Roman" panose="02020603050405020304" charset="0"/>
                <a:cs typeface="Times New Roman" panose="02020603050405020304" charset="0"/>
                <a:sym typeface="+mn-ea"/>
              </a:rPr>
              <a:t>which has dimensions of (3, 512, 512), where the first dimension represents the red, green, and blue color channels, and the second and third dimensions represent the width, height of the resultant image.</a:t>
            </a:r>
            <a:endParaRPr lang="en-US" sz="20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2000">
              <a:latin typeface="Times New Roman" panose="02020603050405020304" charset="0"/>
              <a:cs typeface="Times New Roman" panose="02020603050405020304" charset="0"/>
            </a:endParaRPr>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Results and Analysis</a:t>
            </a:r>
            <a:endParaRPr lang="en-US" altLang="zh-CN"/>
          </a:p>
        </p:txBody>
      </p:sp>
      <p:sp>
        <p:nvSpPr>
          <p:cNvPr id="10242" name="Google Shape;123;g151c840bde7_0_7"/>
          <p:cNvSpPr txBox="1">
            <a:spLocks noGrp="1"/>
          </p:cNvSpPr>
          <p:nvPr>
            <p:ph idx="1"/>
          </p:nvPr>
        </p:nvSpPr>
        <p:spPr>
          <a:xfrm>
            <a:off x="457200" y="1354455"/>
            <a:ext cx="8229600" cy="4990465"/>
          </a:xfrm>
        </p:spPr>
        <p:txBody>
          <a:bodyPr wrap="square" lIns="91425" tIns="45700" rIns="91425" bIns="45700" anchor="t" anchorCtr="0"/>
          <a:p>
            <a:pPr marL="50800" indent="0" algn="just">
              <a:lnSpc>
                <a:spcPct val="100000"/>
              </a:lnSpc>
              <a:spcBef>
                <a:spcPts val="365"/>
              </a:spcBef>
              <a:buNone/>
            </a:pPr>
            <a:endParaRPr lang="en-US" sz="2000"/>
          </a:p>
          <a:p>
            <a:pPr marL="50800" indent="0" algn="just">
              <a:lnSpc>
                <a:spcPct val="100000"/>
              </a:lnSpc>
              <a:spcBef>
                <a:spcPts val="365"/>
              </a:spcBef>
              <a:buNone/>
            </a:pPr>
            <a:r>
              <a:rPr lang="en-US" sz="2000"/>
              <a:t>The proposed text-to-image synthesis model underwent evaluation using a dataset consisting of 10,000 text-image pairs. Remarkably, the model achieved an average Fréchet Inception Distance (FID) score of 36.5 . It indicate that the model is proficient in generating images or artwork that closely resemble the inputted text.</a:t>
            </a:r>
            <a:endParaRPr lang="en-US" sz="2000"/>
          </a:p>
          <a:p>
            <a:pPr marL="50800" indent="0" algn="just">
              <a:lnSpc>
                <a:spcPct val="100000"/>
              </a:lnSpc>
              <a:spcBef>
                <a:spcPts val="365"/>
              </a:spcBef>
              <a:buNone/>
            </a:pPr>
            <a:endParaRPr lang="en-US" sz="2000"/>
          </a:p>
          <a:p>
            <a:pPr marL="50800" indent="0" algn="just">
              <a:lnSpc>
                <a:spcPct val="100000"/>
              </a:lnSpc>
              <a:spcBef>
                <a:spcPts val="365"/>
              </a:spcBef>
              <a:buNone/>
            </a:pPr>
            <a:r>
              <a:rPr lang="en-US" sz="2000"/>
              <a:t>Furthermore, the performance of the proposed model was compared to several other existing models on the same dataset. The results were highly promising, as the proposed model surpassed all other models in terms of FID score, exhibiting a significant margin. This significant improvement suggests that the proposed model excels in capturing intricate visual details from the provided prompts and generating corresponding images with higher fidelity.</a:t>
            </a:r>
            <a:endParaRPr lang="en-US" sz="2000"/>
          </a:p>
          <a:p>
            <a:pPr marL="50800" indent="0" algn="just">
              <a:lnSpc>
                <a:spcPct val="100000"/>
              </a:lnSpc>
              <a:spcBef>
                <a:spcPts val="365"/>
              </a:spcBef>
              <a:buNone/>
            </a:pPr>
            <a:endParaRPr lang="en-US" sz="2000"/>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Results</a:t>
            </a:r>
            <a:endParaRPr lang="en-US" altLang="zh-CN"/>
          </a:p>
        </p:txBody>
      </p:sp>
      <p:sp>
        <p:nvSpPr>
          <p:cNvPr id="10242" name="Google Shape;123;g151c840bde7_0_7"/>
          <p:cNvSpPr txBox="1">
            <a:spLocks noGrp="1"/>
          </p:cNvSpPr>
          <p:nvPr>
            <p:ph idx="1"/>
          </p:nvPr>
        </p:nvSpPr>
        <p:spPr>
          <a:xfrm>
            <a:off x="457200" y="1354455"/>
            <a:ext cx="8229600" cy="4990465"/>
          </a:xfrm>
        </p:spPr>
        <p:txBody>
          <a:bodyPr wrap="square" lIns="91425" tIns="45700" rIns="91425" bIns="45700" anchor="t" anchorCtr="0"/>
          <a:p>
            <a:pPr marL="50800" indent="0" algn="just">
              <a:lnSpc>
                <a:spcPct val="100000"/>
              </a:lnSpc>
              <a:spcBef>
                <a:spcPts val="365"/>
              </a:spcBef>
              <a:buNone/>
            </a:pPr>
            <a:endParaRPr lang="en-US" sz="2000"/>
          </a:p>
          <a:p>
            <a:pPr marL="50800" indent="0" algn="just">
              <a:lnSpc>
                <a:spcPct val="100000"/>
              </a:lnSpc>
              <a:spcBef>
                <a:spcPts val="365"/>
              </a:spcBef>
              <a:buNone/>
            </a:pPr>
            <a:r>
              <a:rPr lang="en-US" sz="2000">
                <a:sym typeface="+mn-ea"/>
              </a:rPr>
              <a:t>The potential applications of this model extend across various industries. In the entertainment sector, for instance, the model can be employed to create stunning artwork and animations without relying on professional artists. This not only leads to substantial cost savings but also accelerates the production process. Social media platforms and e-commerce websites can leverage the model to automatically generate product images and advertisements. This utilization enhances user engagement and ultimately boosts sales.Futherworks of this model involves on making the model generate more consistent images based on the timesteps so that </a:t>
            </a:r>
            <a:endParaRPr lang="en-US" sz="2000"/>
          </a:p>
          <a:p>
            <a:pPr marL="50800" indent="0" algn="just">
              <a:lnSpc>
                <a:spcPct val="100000"/>
              </a:lnSpc>
              <a:spcBef>
                <a:spcPts val="365"/>
              </a:spcBef>
              <a:buNone/>
            </a:pPr>
            <a:endParaRPr lang="en-US" sz="2000"/>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Screenshots</a:t>
            </a:r>
            <a:endParaRPr lang="en-US" altLang="zh-CN"/>
          </a:p>
        </p:txBody>
      </p:sp>
      <p:sp>
        <p:nvSpPr>
          <p:cNvPr id="10242" name="Google Shape;123;g151c840bde7_0_7"/>
          <p:cNvSpPr txBox="1">
            <a:spLocks noGrp="1"/>
          </p:cNvSpPr>
          <p:nvPr>
            <p:ph idx="1"/>
          </p:nvPr>
        </p:nvSpPr>
        <p:spPr>
          <a:xfrm>
            <a:off x="457200" y="1354455"/>
            <a:ext cx="8229600" cy="4990465"/>
          </a:xfrm>
        </p:spPr>
        <p:txBody>
          <a:bodyPr wrap="square" lIns="91425" tIns="45700" rIns="91425" bIns="45700" anchor="t" anchorCtr="0"/>
          <a:p>
            <a:pPr marL="50800" indent="0" algn="just">
              <a:lnSpc>
                <a:spcPct val="100000"/>
              </a:lnSpc>
              <a:spcBef>
                <a:spcPts val="365"/>
              </a:spcBef>
              <a:buNone/>
            </a:pPr>
            <a:endParaRPr lang="en-US" sz="2400"/>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pic>
        <p:nvPicPr>
          <p:cNvPr id="2" name="Picture 1" descr="Screenshot (1059)"/>
          <p:cNvPicPr>
            <a:picLocks noChangeAspect="1"/>
          </p:cNvPicPr>
          <p:nvPr/>
        </p:nvPicPr>
        <p:blipFill>
          <a:blip r:embed="rId1"/>
          <a:srcRect l="3667" t="22654" r="41375" b="8148"/>
          <a:stretch>
            <a:fillRect/>
          </a:stretch>
        </p:blipFill>
        <p:spPr>
          <a:xfrm>
            <a:off x="5775325" y="1417320"/>
            <a:ext cx="2996565" cy="2273935"/>
          </a:xfrm>
          <a:prstGeom prst="rect">
            <a:avLst/>
          </a:prstGeom>
        </p:spPr>
      </p:pic>
      <p:pic>
        <p:nvPicPr>
          <p:cNvPr id="3" name="Picture 2" descr="Screenshot (1060)"/>
          <p:cNvPicPr>
            <a:picLocks noChangeAspect="1"/>
          </p:cNvPicPr>
          <p:nvPr/>
        </p:nvPicPr>
        <p:blipFill>
          <a:blip r:embed="rId2"/>
          <a:srcRect l="4076" t="21728" r="58083" b="59593"/>
          <a:stretch>
            <a:fillRect/>
          </a:stretch>
        </p:blipFill>
        <p:spPr>
          <a:xfrm>
            <a:off x="5775325" y="3772535"/>
            <a:ext cx="2996565" cy="858520"/>
          </a:xfrm>
          <a:prstGeom prst="rect">
            <a:avLst/>
          </a:prstGeom>
        </p:spPr>
      </p:pic>
      <p:pic>
        <p:nvPicPr>
          <p:cNvPr id="5" name="Picture 4" descr="aiART1"/>
          <p:cNvPicPr>
            <a:picLocks noChangeAspect="1"/>
          </p:cNvPicPr>
          <p:nvPr/>
        </p:nvPicPr>
        <p:blipFill>
          <a:blip r:embed="rId3"/>
          <a:stretch>
            <a:fillRect/>
          </a:stretch>
        </p:blipFill>
        <p:spPr>
          <a:xfrm>
            <a:off x="2685415" y="1417320"/>
            <a:ext cx="2926715" cy="2273300"/>
          </a:xfrm>
          <a:prstGeom prst="rect">
            <a:avLst/>
          </a:prstGeom>
        </p:spPr>
      </p:pic>
      <p:pic>
        <p:nvPicPr>
          <p:cNvPr id="6" name="Picture 5" descr="Screenshot (1064)"/>
          <p:cNvPicPr>
            <a:picLocks noChangeAspect="1"/>
          </p:cNvPicPr>
          <p:nvPr/>
        </p:nvPicPr>
        <p:blipFill>
          <a:blip r:embed="rId4"/>
          <a:srcRect l="2042" t="24099" r="54819" b="10148"/>
          <a:stretch>
            <a:fillRect/>
          </a:stretch>
        </p:blipFill>
        <p:spPr>
          <a:xfrm>
            <a:off x="251460" y="1418590"/>
            <a:ext cx="2271395" cy="2272665"/>
          </a:xfrm>
          <a:prstGeom prst="rect">
            <a:avLst/>
          </a:prstGeom>
        </p:spPr>
      </p:pic>
      <p:pic>
        <p:nvPicPr>
          <p:cNvPr id="7" name="Picture 6" descr="Screenshot (1065)"/>
          <p:cNvPicPr>
            <a:picLocks noChangeAspect="1"/>
          </p:cNvPicPr>
          <p:nvPr/>
        </p:nvPicPr>
        <p:blipFill>
          <a:blip r:embed="rId5"/>
          <a:srcRect l="1632" t="36593" r="44125" b="39321"/>
          <a:stretch>
            <a:fillRect/>
          </a:stretch>
        </p:blipFill>
        <p:spPr>
          <a:xfrm>
            <a:off x="251460" y="3772535"/>
            <a:ext cx="2433955" cy="858520"/>
          </a:xfrm>
          <a:prstGeom prst="rect">
            <a:avLst/>
          </a:prstGeom>
        </p:spPr>
      </p:pic>
      <p:pic>
        <p:nvPicPr>
          <p:cNvPr id="8" name="Picture 7" descr="Screenshot (1066)"/>
          <p:cNvPicPr>
            <a:picLocks noChangeAspect="1"/>
          </p:cNvPicPr>
          <p:nvPr/>
        </p:nvPicPr>
        <p:blipFill>
          <a:blip r:embed="rId6"/>
          <a:srcRect l="4993" t="25000" r="41882" b="8691"/>
          <a:stretch>
            <a:fillRect/>
          </a:stretch>
        </p:blipFill>
        <p:spPr>
          <a:xfrm>
            <a:off x="2003425" y="3966210"/>
            <a:ext cx="3387090" cy="2378710"/>
          </a:xfrm>
          <a:prstGeom prst="rect">
            <a:avLst/>
          </a:prstGeom>
        </p:spPr>
      </p:pic>
      <p:pic>
        <p:nvPicPr>
          <p:cNvPr id="9" name="Picture 8" descr="Screenshot (1067)"/>
          <p:cNvPicPr>
            <a:picLocks noChangeAspect="1"/>
          </p:cNvPicPr>
          <p:nvPr/>
        </p:nvPicPr>
        <p:blipFill>
          <a:blip r:embed="rId7"/>
          <a:srcRect l="3056" t="34235" r="52375" b="49086"/>
          <a:stretch>
            <a:fillRect/>
          </a:stretch>
        </p:blipFill>
        <p:spPr>
          <a:xfrm>
            <a:off x="5501005" y="5092065"/>
            <a:ext cx="3270885" cy="85788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Screenshots</a:t>
            </a:r>
            <a:endParaRPr lang="en-US" altLang="zh-CN"/>
          </a:p>
        </p:txBody>
      </p:sp>
      <p:sp>
        <p:nvSpPr>
          <p:cNvPr id="10242" name="Google Shape;123;g151c840bde7_0_7"/>
          <p:cNvSpPr txBox="1">
            <a:spLocks noGrp="1"/>
          </p:cNvSpPr>
          <p:nvPr>
            <p:ph idx="1"/>
          </p:nvPr>
        </p:nvSpPr>
        <p:spPr>
          <a:xfrm>
            <a:off x="457200" y="1354455"/>
            <a:ext cx="8229600" cy="4990465"/>
          </a:xfrm>
        </p:spPr>
        <p:txBody>
          <a:bodyPr wrap="square" lIns="91425" tIns="45700" rIns="91425" bIns="45700" anchor="t" anchorCtr="0"/>
          <a:p>
            <a:pPr marL="50800" indent="0" algn="just">
              <a:lnSpc>
                <a:spcPct val="100000"/>
              </a:lnSpc>
              <a:spcBef>
                <a:spcPts val="365"/>
              </a:spcBef>
              <a:buNone/>
            </a:pPr>
            <a:endParaRPr lang="en-US" sz="2400"/>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pic>
        <p:nvPicPr>
          <p:cNvPr id="4" name="Picture 3" descr="Screenshot (1068)"/>
          <p:cNvPicPr>
            <a:picLocks noChangeAspect="1"/>
          </p:cNvPicPr>
          <p:nvPr/>
        </p:nvPicPr>
        <p:blipFill>
          <a:blip r:embed="rId1"/>
          <a:srcRect l="3368" t="23728" r="38111" b="8333"/>
          <a:stretch>
            <a:fillRect/>
          </a:stretch>
        </p:blipFill>
        <p:spPr>
          <a:xfrm>
            <a:off x="519430" y="1417955"/>
            <a:ext cx="4211955" cy="2303780"/>
          </a:xfrm>
          <a:prstGeom prst="rect">
            <a:avLst/>
          </a:prstGeom>
        </p:spPr>
      </p:pic>
      <p:pic>
        <p:nvPicPr>
          <p:cNvPr id="10" name="Picture 9" descr="Screenshot (1069)"/>
          <p:cNvPicPr>
            <a:picLocks noChangeAspect="1"/>
          </p:cNvPicPr>
          <p:nvPr/>
        </p:nvPicPr>
        <p:blipFill>
          <a:blip r:embed="rId2"/>
          <a:srcRect l="3771" t="27531" r="49118" b="54901"/>
          <a:stretch>
            <a:fillRect/>
          </a:stretch>
        </p:blipFill>
        <p:spPr>
          <a:xfrm>
            <a:off x="4844415" y="2117725"/>
            <a:ext cx="3842385" cy="903605"/>
          </a:xfrm>
          <a:prstGeom prst="rect">
            <a:avLst/>
          </a:prstGeom>
        </p:spPr>
      </p:pic>
      <p:pic>
        <p:nvPicPr>
          <p:cNvPr id="11" name="Picture 10" descr="Screenshot (1070)"/>
          <p:cNvPicPr>
            <a:picLocks noChangeAspect="1"/>
          </p:cNvPicPr>
          <p:nvPr/>
        </p:nvPicPr>
        <p:blipFill>
          <a:blip r:embed="rId3"/>
          <a:srcRect l="1222" t="16123" r="37604" b="13407"/>
          <a:stretch>
            <a:fillRect/>
          </a:stretch>
        </p:blipFill>
        <p:spPr>
          <a:xfrm>
            <a:off x="519430" y="3915410"/>
            <a:ext cx="4211955" cy="2430145"/>
          </a:xfrm>
          <a:prstGeom prst="rect">
            <a:avLst/>
          </a:prstGeom>
        </p:spPr>
      </p:pic>
      <p:pic>
        <p:nvPicPr>
          <p:cNvPr id="12" name="Picture 11" descr="Screenshot (1071)"/>
          <p:cNvPicPr>
            <a:picLocks noChangeAspect="1"/>
          </p:cNvPicPr>
          <p:nvPr/>
        </p:nvPicPr>
        <p:blipFill>
          <a:blip r:embed="rId4"/>
          <a:srcRect l="2243" t="39309" r="49222" b="46025"/>
          <a:stretch>
            <a:fillRect/>
          </a:stretch>
        </p:blipFill>
        <p:spPr>
          <a:xfrm>
            <a:off x="4844415" y="4752975"/>
            <a:ext cx="3842385" cy="75438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p:txBody>
          <a:bodyPr wrap="square" lIns="91425" tIns="45700" rIns="91425" bIns="45700" anchor="ctr" anchorCtr="0"/>
          <a:p>
            <a:pPr marL="0" indent="0" algn="ctr">
              <a:buNone/>
            </a:pPr>
            <a:r>
              <a:rPr lang="en-US" altLang="zh-CN"/>
              <a:t>Screenshots</a:t>
            </a:r>
            <a:endParaRPr lang="en-US" altLang="zh-CN"/>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pic>
        <p:nvPicPr>
          <p:cNvPr id="45" name="image23.jpeg" descr="r5"/>
          <p:cNvPicPr>
            <a:picLocks noChangeAspect="1"/>
          </p:cNvPicPr>
          <p:nvPr>
            <p:ph sz="half" idx="1"/>
          </p:nvPr>
        </p:nvPicPr>
        <p:blipFill>
          <a:blip r:embed="rId1" cstate="print"/>
          <a:stretch>
            <a:fillRect/>
          </a:stretch>
        </p:blipFill>
        <p:spPr>
          <a:xfrm>
            <a:off x="457200" y="2323465"/>
            <a:ext cx="4032250" cy="3079750"/>
          </a:xfrm>
          <a:prstGeom prst="rect">
            <a:avLst/>
          </a:prstGeom>
        </p:spPr>
      </p:pic>
      <p:pic>
        <p:nvPicPr>
          <p:cNvPr id="47" name="image24.jpeg" descr="r6"/>
          <p:cNvPicPr>
            <a:picLocks noChangeAspect="1"/>
          </p:cNvPicPr>
          <p:nvPr>
            <p:ph sz="half" idx="2"/>
          </p:nvPr>
        </p:nvPicPr>
        <p:blipFill>
          <a:blip r:embed="rId2" cstate="print"/>
          <a:stretch>
            <a:fillRect/>
          </a:stretch>
        </p:blipFill>
        <p:spPr>
          <a:xfrm>
            <a:off x="4654550" y="2322830"/>
            <a:ext cx="4032250" cy="308038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p:txBody>
          <a:bodyPr wrap="square" lIns="91425" tIns="45700" rIns="91425" bIns="45700" anchor="ctr" anchorCtr="0"/>
          <a:p>
            <a:pPr marL="0" indent="0" algn="ctr">
              <a:buNone/>
            </a:pPr>
            <a:r>
              <a:rPr lang="en-US" altLang="zh-CN"/>
              <a:t>Screenshots</a:t>
            </a:r>
            <a:endParaRPr lang="en-US" altLang="zh-CN"/>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pic>
        <p:nvPicPr>
          <p:cNvPr id="49" name="image25.jpeg" descr="r7"/>
          <p:cNvPicPr>
            <a:picLocks noChangeAspect="1"/>
          </p:cNvPicPr>
          <p:nvPr>
            <p:ph sz="half" idx="1"/>
          </p:nvPr>
        </p:nvPicPr>
        <p:blipFill>
          <a:blip r:embed="rId1" cstate="print"/>
          <a:srcRect r="32929"/>
          <a:stretch>
            <a:fillRect/>
          </a:stretch>
        </p:blipFill>
        <p:spPr>
          <a:xfrm>
            <a:off x="457200" y="1809750"/>
            <a:ext cx="3892550" cy="4106545"/>
          </a:xfrm>
          <a:prstGeom prst="rect">
            <a:avLst/>
          </a:prstGeom>
        </p:spPr>
      </p:pic>
      <p:pic>
        <p:nvPicPr>
          <p:cNvPr id="53" name="image27.jpeg" descr="r9"/>
          <p:cNvPicPr>
            <a:picLocks noChangeAspect="1"/>
          </p:cNvPicPr>
          <p:nvPr>
            <p:ph sz="half" idx="2"/>
          </p:nvPr>
        </p:nvPicPr>
        <p:blipFill>
          <a:blip r:embed="rId2" cstate="print"/>
          <a:stretch>
            <a:fillRect/>
          </a:stretch>
        </p:blipFill>
        <p:spPr>
          <a:xfrm>
            <a:off x="4654550" y="1266825"/>
            <a:ext cx="4032250" cy="46609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Google Shape;199;g1499c7ced32_0_10"/>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IN" altLang="en-US"/>
              <a:t>References</a:t>
            </a:r>
            <a:endParaRPr lang="en-IN" altLang="en-US"/>
          </a:p>
        </p:txBody>
      </p:sp>
      <p:sp>
        <p:nvSpPr>
          <p:cNvPr id="47106" name="Google Shape;200;g1499c7ced32_0_10"/>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
        <p:nvSpPr>
          <p:cNvPr id="2" name="Google Shape;199;g1499c7ced32_0_10"/>
          <p:cNvSpPr txBox="1"/>
          <p:nvPr/>
        </p:nvSpPr>
        <p:spPr>
          <a:xfrm>
            <a:off x="457200" y="1722438"/>
            <a:ext cx="8229600" cy="1143000"/>
          </a:xfrm>
          <a:prstGeom prst="rect">
            <a:avLst/>
          </a:prstGeom>
          <a:noFill/>
          <a:ln>
            <a:noFill/>
          </a:ln>
        </p:spPr>
        <p:txBody>
          <a:bodyPr wrap="square" lIns="91425" tIns="45700" rIns="91425" bIns="45700" anchor="ctr" anchorCtr="0">
            <a:norm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fontAlgn="auto">
              <a:spcBef>
                <a:spcPts val="0"/>
              </a:spcBef>
              <a:spcAft>
                <a:spcPts val="0"/>
              </a:spcAft>
              <a:buNone/>
            </a:pPr>
            <a:endParaRPr lang="en-IN" altLang="en-US" strike="noStrike" noProof="1"/>
          </a:p>
        </p:txBody>
      </p:sp>
      <p:sp>
        <p:nvSpPr>
          <p:cNvPr id="225" name="Google Shape;225;g1499c7ced32_0_18"/>
          <p:cNvSpPr txBox="1"/>
          <p:nvPr>
            <p:ph idx="1"/>
          </p:nvPr>
        </p:nvSpPr>
        <p:spPr>
          <a:xfrm>
            <a:off x="387350" y="1497965"/>
            <a:ext cx="8229600" cy="4652010"/>
          </a:xfrm>
        </p:spPr>
        <p:txBody>
          <a:bodyPr wrap="square" lIns="91425" tIns="45700" rIns="91425" bIns="45700" anchor="t" anchorCtr="0">
            <a:normAutofit fontScale="25000"/>
          </a:bodyPr>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[1] Reed, S., Akata, Z., Yan, X., Logeswaran, L., Schiele, B., &amp; Lee, H. (2016). Generativeadversarial text-to-image synthesis. In Proceedings of the 33rd International Conference on Machine Learning (pp. 1060-1069).</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[2]   Zhang, H., Xu, T., Li, H., Zhang, S., Huang, X., &amp; Wang, X. (2017). StackGAN: Text to photo- realistic image synthesis with stacked generative adversarial networks. In Proceedings of the IEEE International Conference on Computer Vision (pp. 5908-5916).</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[3]  Isola, P., Zhu, J. Y., Zhou, T., &amp; Efros, A. A. (2017). Image-to-image translation with conditional adversarial networks. In Proceedings of the IEEE Conference on Computer Vision and Pattern Recognition (pp. 5967-5976).</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[4]   Zhu, J. Y., Park, T., Isola, P., &amp; Efros, A. A. (2017). Unpaired image-to-image translation using cycle-consistent adversarial networks. In Proceedings of the IEEE International Conference on Computer Vision (pp. 2223-2232).</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[5]  Chen, T., &amp; Koltun, V. (2017). Photographic image synthesis with cascaded refinement networks. In Proceedings of the IEEE International Conference on Computer Vision (pp. 1511-1520).</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[6]   Huang, X., Liu, M. Y., Belongie, S., &amp; Kautz, J. (2018). Multimodal unsupervised image-to-image translation. In Proceedings of the European Conference on Computer Vision (pp. 172-189).</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[7]   Hinz, T., Mukherjee, A., Sinha, S., &amp; Wu, Q. (2020). An evaluation of generative models for image synthesis and editing. In Proceedings of the IEEE International Conference on Computer Vision (pp. 691-700).</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[8]   Xu, T., Zhang, P., Huang, Q., Zhang, H., Gan, Z., Huang, X., &amp; Wang, X. (2018). Attngan: Fine- grained text to image generation with attentional generative adversarial networks. In Proceedings of the IEEE Conference on Computer Vision and Pattern Recognition (pp. 1316-1324).</a:t>
            </a:r>
            <a:endParaRPr kumimoji="0" lang="en-IN" sz="4000" b="0" i="0" u="none" strike="noStrike" kern="1200" cap="none" spc="0" normalizeH="0" baseline="0" noProof="1">
              <a:solidFill>
                <a:schemeClr val="tx1"/>
              </a:solidFill>
              <a:latin typeface="+mn-lt"/>
              <a:ea typeface="+mn-ea"/>
              <a:cs typeface="+mn-c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Google Shape;199;g1499c7ced32_0_10"/>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IN" altLang="en-US"/>
              <a:t>References</a:t>
            </a:r>
            <a:endParaRPr lang="en-IN" altLang="en-US"/>
          </a:p>
        </p:txBody>
      </p:sp>
      <p:sp>
        <p:nvSpPr>
          <p:cNvPr id="47106" name="Google Shape;200;g1499c7ced32_0_10"/>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
        <p:nvSpPr>
          <p:cNvPr id="2" name="Google Shape;199;g1499c7ced32_0_10"/>
          <p:cNvSpPr txBox="1"/>
          <p:nvPr/>
        </p:nvSpPr>
        <p:spPr>
          <a:xfrm>
            <a:off x="457200" y="1722438"/>
            <a:ext cx="8229600" cy="1143000"/>
          </a:xfrm>
          <a:prstGeom prst="rect">
            <a:avLst/>
          </a:prstGeom>
          <a:noFill/>
          <a:ln>
            <a:noFill/>
          </a:ln>
        </p:spPr>
        <p:txBody>
          <a:bodyPr wrap="square" lIns="91425" tIns="45700" rIns="91425" bIns="45700" anchor="ctr" anchorCtr="0">
            <a:norm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fontAlgn="auto">
              <a:spcBef>
                <a:spcPts val="0"/>
              </a:spcBef>
              <a:spcAft>
                <a:spcPts val="0"/>
              </a:spcAft>
              <a:buNone/>
            </a:pPr>
            <a:endParaRPr lang="en-IN" altLang="en-US" strike="noStrike" noProof="1"/>
          </a:p>
        </p:txBody>
      </p:sp>
      <p:sp>
        <p:nvSpPr>
          <p:cNvPr id="225" name="Google Shape;225;g1499c7ced32_0_18"/>
          <p:cNvSpPr txBox="1"/>
          <p:nvPr>
            <p:ph idx="1"/>
          </p:nvPr>
        </p:nvSpPr>
        <p:spPr>
          <a:xfrm>
            <a:off x="387350" y="1497965"/>
            <a:ext cx="8229600" cy="4652010"/>
          </a:xfrm>
        </p:spPr>
        <p:txBody>
          <a:bodyPr wrap="square" lIns="91425" tIns="45700" rIns="91425" bIns="45700" anchor="t" anchorCtr="0">
            <a:normAutofit fontScale="25000"/>
          </a:bodyPr>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[9]  Wang, T. C., Zhu, J. Y., &amp; Efros, A. A. (2018). The unreasonable effectiveness of deep features as a perceptual metric. In Proceedings of the IEEE Conference on Computer Vision and Pattern Recognition (pp. 586-595).</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[10]  Zhang, R., Isola, P., &amp; Efros, A. A. (2016). Colorful image colorization. In Proceedings of the European Conference on Computer Vision (pp. 649-666).</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[11]  Park, T., Liu, M. Y., Wang, T. C., &amp; Zhu, J. Y. (2019). Semantic image synthesis with spatially- adaptive normalization. In Proceedings of the IEEE conference on computer vision and pattern recognition (pp. 2337-2346).</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[12]  Chen, X., Mishra, A., Rohaninejad, M., &amp; Yang, Y. (2018). Generative multi-adversarial networks. In Proceedings of the 32nd International Conference on Neural Information Processing Systems (pp. 6175-6184).</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[13]  Zhang, H., Xu, T., Li, H., Zhang, S., Wang, X., Huang, X., ... &amp; Metaxas, D. (2017). Stackgan: Text to photo-realistic image synthesis with stacked generative adversarial networks. In Proceedings of the IEEE international conference on computer vision (pp. 5907-5915).</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[14]  Zhu, J. Y., Park, T., Isola, P., &amp; Efros, A. A. (2017). Unpaired image-to-image translation using cycle-consistent adversarial networks. In Proceedings of the IEEE international conference on computer vision (pp. 2223-2232).</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[15]Reed, S. E., Akata, Z., Mohan, S., Tenka, S., Schiele, B., &amp; Lee, H. (2016). Learning what and where to draw. In Advances in neural information processing systems (pp. 217-225).</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[16] Johnson, J., Alahi, A., &amp; Fei-Fei, L. (2016). Perceptual losses for real-time style transfer and super-resolution. In European Conference on Computer Vision (pp. 694-711). Springer, Cham.</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r>
              <a:rPr kumimoji="0" lang="en-IN" sz="4000" b="0" i="0" u="none" strike="noStrike" kern="1200" cap="none" spc="0" normalizeH="0" baseline="0" noProof="1">
                <a:solidFill>
                  <a:schemeClr val="tx1"/>
                </a:solidFill>
                <a:latin typeface="+mn-lt"/>
                <a:ea typeface="+mn-ea"/>
                <a:cs typeface="+mn-cs"/>
              </a:rPr>
              <a:t>[17] Isola, P., Zhu, J. Y., Zhou, T., &amp; Efros, A. A. (2017). Image-to-image translation with conditional adversarial networks. In Proceedings of the IEEE conference on computer vision and pattern recognition (pp. 1125-1134).</a:t>
            </a: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Google Shape;96;p2"/>
          <p:cNvSpPr txBox="1">
            <a:spLocks noGrp="1"/>
          </p:cNvSpPr>
          <p:nvPr>
            <p:ph type="title"/>
          </p:nvPr>
        </p:nvSpPr>
        <p:spPr>
          <a:xfrm>
            <a:off x="457200" y="274638"/>
            <a:ext cx="8229600" cy="1143000"/>
          </a:xfrm>
        </p:spPr>
        <p:txBody>
          <a:bodyPr wrap="square" lIns="91425" tIns="45700" rIns="91425" bIns="45700" anchor="ctr" anchorCtr="0"/>
          <a:p>
            <a:pPr marL="0" indent="0" algn="ctr">
              <a:buClr>
                <a:schemeClr val="tx1"/>
              </a:buClr>
              <a:buNone/>
            </a:pPr>
            <a:r>
              <a:rPr lang="en-US" altLang="zh-CN"/>
              <a:t>      Table of contents</a:t>
            </a:r>
            <a:endParaRPr lang="en-US" altLang="zh-CN"/>
          </a:p>
        </p:txBody>
      </p:sp>
      <p:sp>
        <p:nvSpPr>
          <p:cNvPr id="97" name="Google Shape;97;p2"/>
          <p:cNvSpPr txBox="1"/>
          <p:nvPr>
            <p:ph idx="1"/>
          </p:nvPr>
        </p:nvSpPr>
        <p:spPr>
          <a:xfrm>
            <a:off x="457200" y="1600200"/>
            <a:ext cx="8229600" cy="4525963"/>
          </a:xfrm>
        </p:spPr>
        <p:txBody>
          <a:bodyPr wrap="square" lIns="91425" tIns="45700" rIns="91425" bIns="45700" anchor="t" anchorCtr="0">
            <a:normAutofit lnSpcReduction="10000"/>
          </a:bodyPr>
          <a:lstStyle/>
          <a:p>
            <a:pPr marL="457200" marR="0" lvl="0" indent="0" algn="l" defTabSz="914400" rtl="0" eaLnBrk="1" fontAlgn="base" latinLnBrk="0" hangingPunct="1">
              <a:lnSpc>
                <a:spcPct val="100000"/>
              </a:lnSpc>
              <a:spcBef>
                <a:spcPts val="0"/>
              </a:spcBef>
              <a:spcAft>
                <a:spcPts val="0"/>
              </a:spcAft>
              <a:buClrTx/>
              <a:buSzTx/>
              <a:buFontTx/>
              <a:buNone/>
            </a:pPr>
            <a:endParaRPr kumimoji="0" sz="2700" b="0" i="0" u="none" strike="noStrike" kern="1200" cap="none" spc="0" normalizeH="0" baseline="0" noProof="1">
              <a:solidFill>
                <a:schemeClr val="tx1"/>
              </a:solidFill>
              <a:latin typeface="+mn-lt"/>
              <a:ea typeface="+mn-ea"/>
              <a:cs typeface="+mn-cs"/>
            </a:endParaRPr>
          </a:p>
          <a:p>
            <a:pPr marL="457200" marR="0" lvl="0" indent="-400050" algn="l" defTabSz="914400" rtl="0" eaLnBrk="1" fontAlgn="base" latinLnBrk="0" hangingPunct="1">
              <a:lnSpc>
                <a:spcPct val="100000"/>
              </a:lnSpc>
              <a:spcBef>
                <a:spcPts val="0"/>
              </a:spcBef>
              <a:spcAft>
                <a:spcPts val="0"/>
              </a:spcAft>
              <a:buClrTx/>
              <a:buSzPts val="2700"/>
              <a:buFont typeface="Calibri" panose="020F0502020204030204"/>
              <a:buChar char="●"/>
            </a:pPr>
            <a:r>
              <a:rPr kumimoji="0" lang="en-US" sz="2700" b="0" i="0" u="none" strike="noStrike" kern="1200" cap="none" spc="0" normalizeH="0" baseline="0" noProof="1">
                <a:solidFill>
                  <a:schemeClr val="tx1"/>
                </a:solidFill>
                <a:latin typeface="+mn-lt"/>
                <a:ea typeface="+mn-ea"/>
                <a:cs typeface="+mn-cs"/>
              </a:rPr>
              <a:t>Abstract</a:t>
            </a:r>
            <a:endParaRPr kumimoji="0" lang="en-US" sz="2700" b="0" i="0" u="none" strike="noStrike" kern="1200" cap="none" spc="0" normalizeH="0" baseline="0" noProof="1">
              <a:solidFill>
                <a:schemeClr val="tx1"/>
              </a:solidFill>
              <a:latin typeface="+mn-lt"/>
              <a:ea typeface="+mn-ea"/>
              <a:cs typeface="+mn-cs"/>
            </a:endParaRPr>
          </a:p>
          <a:p>
            <a:pPr marL="457200" marR="0" lvl="0" indent="-400050" algn="l" defTabSz="914400" rtl="0" eaLnBrk="1" fontAlgn="base" latinLnBrk="0" hangingPunct="1">
              <a:lnSpc>
                <a:spcPct val="100000"/>
              </a:lnSpc>
              <a:spcBef>
                <a:spcPts val="0"/>
              </a:spcBef>
              <a:spcAft>
                <a:spcPts val="0"/>
              </a:spcAft>
              <a:buClrTx/>
              <a:buSzPts val="2700"/>
              <a:buFont typeface="Calibri" panose="020F0502020204030204"/>
              <a:buChar char="●"/>
            </a:pPr>
            <a:r>
              <a:rPr lang="en-US" sz="2700">
                <a:sym typeface="+mn-ea"/>
              </a:rPr>
              <a:t>Objectives</a:t>
            </a:r>
            <a:endParaRPr kumimoji="0" sz="2700" b="0" i="0" u="none" strike="noStrike" kern="1200" cap="none" spc="0" normalizeH="0" baseline="0" noProof="1">
              <a:solidFill>
                <a:schemeClr val="tx1"/>
              </a:solidFill>
              <a:latin typeface="+mn-lt"/>
              <a:ea typeface="+mn-ea"/>
              <a:cs typeface="+mn-cs"/>
            </a:endParaRPr>
          </a:p>
          <a:p>
            <a:pPr marL="457200" marR="0" lvl="0" indent="-400050" algn="l" defTabSz="914400" rtl="0" eaLnBrk="1" fontAlgn="base" latinLnBrk="0" hangingPunct="1">
              <a:lnSpc>
                <a:spcPct val="100000"/>
              </a:lnSpc>
              <a:spcBef>
                <a:spcPts val="0"/>
              </a:spcBef>
              <a:spcAft>
                <a:spcPts val="0"/>
              </a:spcAft>
              <a:buClrTx/>
              <a:buSzPts val="2700"/>
              <a:buFont typeface="Calibri" panose="020F0502020204030204"/>
              <a:buChar char="●"/>
            </a:pPr>
            <a:r>
              <a:rPr kumimoji="0" lang="en-US" sz="2700" b="0" i="0" u="none" strike="noStrike" kern="1200" cap="none" spc="0" normalizeH="0" baseline="0" noProof="1">
                <a:solidFill>
                  <a:schemeClr val="tx1"/>
                </a:solidFill>
                <a:latin typeface="+mn-lt"/>
                <a:ea typeface="+mn-ea"/>
                <a:cs typeface="+mn-cs"/>
              </a:rPr>
              <a:t>Limitaions in existing system</a:t>
            </a:r>
            <a:endParaRPr kumimoji="0" lang="en-US" sz="2700" b="0" i="0" u="none" strike="noStrike" kern="1200" cap="none" spc="0" normalizeH="0" baseline="0" noProof="1">
              <a:solidFill>
                <a:schemeClr val="tx1"/>
              </a:solidFill>
              <a:latin typeface="+mn-lt"/>
              <a:ea typeface="+mn-ea"/>
              <a:cs typeface="+mn-cs"/>
            </a:endParaRPr>
          </a:p>
          <a:p>
            <a:pPr marL="457200" marR="0" lvl="0" indent="-400050" algn="l" defTabSz="914400" rtl="0" eaLnBrk="1" fontAlgn="base" latinLnBrk="0" hangingPunct="1">
              <a:lnSpc>
                <a:spcPct val="100000"/>
              </a:lnSpc>
              <a:spcBef>
                <a:spcPts val="0"/>
              </a:spcBef>
              <a:spcAft>
                <a:spcPts val="0"/>
              </a:spcAft>
              <a:buClrTx/>
              <a:buSzPts val="2700"/>
              <a:buFont typeface="Calibri" panose="020F0502020204030204"/>
              <a:buChar char="●"/>
            </a:pPr>
            <a:r>
              <a:rPr kumimoji="0" lang="en-US" sz="2700" b="0" i="0" u="none" strike="noStrike" kern="1200" cap="none" spc="0" normalizeH="0" baseline="0" noProof="1">
                <a:solidFill>
                  <a:schemeClr val="tx1"/>
                </a:solidFill>
                <a:latin typeface="+mn-lt"/>
                <a:ea typeface="+mn-ea"/>
                <a:cs typeface="+mn-cs"/>
              </a:rPr>
              <a:t>Architecture</a:t>
            </a:r>
            <a:endParaRPr kumimoji="0" lang="en-US" sz="2700" b="0" i="0" u="none" strike="noStrike" kern="1200" cap="none" spc="0" normalizeH="0" baseline="0" noProof="1">
              <a:solidFill>
                <a:schemeClr val="tx1"/>
              </a:solidFill>
              <a:latin typeface="+mn-lt"/>
              <a:ea typeface="+mn-ea"/>
              <a:cs typeface="+mn-cs"/>
            </a:endParaRPr>
          </a:p>
          <a:p>
            <a:pPr marL="457200" marR="0" lvl="0" indent="-400050" algn="l" defTabSz="914400" rtl="0" eaLnBrk="1" fontAlgn="base" latinLnBrk="0" hangingPunct="1">
              <a:lnSpc>
                <a:spcPct val="100000"/>
              </a:lnSpc>
              <a:spcBef>
                <a:spcPts val="0"/>
              </a:spcBef>
              <a:spcAft>
                <a:spcPts val="0"/>
              </a:spcAft>
              <a:buClrTx/>
              <a:buSzPts val="2700"/>
              <a:buFont typeface="Calibri" panose="020F0502020204030204"/>
              <a:buChar char="●"/>
            </a:pPr>
            <a:r>
              <a:rPr lang="en-US" sz="2700">
                <a:sym typeface="+mn-ea"/>
              </a:rPr>
              <a:t>Methodology</a:t>
            </a:r>
            <a:endParaRPr lang="en-US" sz="2700">
              <a:sym typeface="+mn-ea"/>
            </a:endParaRPr>
          </a:p>
          <a:p>
            <a:pPr marL="457200" marR="0" lvl="0" indent="-400050" algn="l" defTabSz="914400" rtl="0" eaLnBrk="1" fontAlgn="base" latinLnBrk="0" hangingPunct="1">
              <a:lnSpc>
                <a:spcPct val="100000"/>
              </a:lnSpc>
              <a:spcBef>
                <a:spcPts val="0"/>
              </a:spcBef>
              <a:spcAft>
                <a:spcPts val="0"/>
              </a:spcAft>
              <a:buClrTx/>
              <a:buSzPts val="2700"/>
              <a:buFont typeface="Calibri" panose="020F0502020204030204"/>
              <a:buChar char="●"/>
            </a:pPr>
            <a:r>
              <a:rPr lang="en-US" sz="2700">
                <a:sym typeface="+mn-ea"/>
              </a:rPr>
              <a:t>Result and analysis</a:t>
            </a:r>
            <a:endParaRPr lang="en-US" sz="2700">
              <a:sym typeface="+mn-ea"/>
            </a:endParaRPr>
          </a:p>
          <a:p>
            <a:pPr marL="457200" marR="0" lvl="0" indent="-400050" algn="l" defTabSz="914400" rtl="0" eaLnBrk="1" fontAlgn="base" latinLnBrk="0" hangingPunct="1">
              <a:lnSpc>
                <a:spcPct val="100000"/>
              </a:lnSpc>
              <a:spcBef>
                <a:spcPts val="0"/>
              </a:spcBef>
              <a:spcAft>
                <a:spcPts val="0"/>
              </a:spcAft>
              <a:buClrTx/>
              <a:buSzPts val="2700"/>
              <a:buFont typeface="Calibri" panose="020F0502020204030204"/>
              <a:buChar char="●"/>
            </a:pPr>
            <a:r>
              <a:rPr lang="en-US" sz="2700">
                <a:sym typeface="+mn-ea"/>
              </a:rPr>
              <a:t>Screenshots</a:t>
            </a:r>
            <a:endParaRPr kumimoji="0" lang="en-US" sz="2700" b="0" i="0" u="none" strike="noStrike" kern="1200" cap="none" spc="0" normalizeH="0" baseline="0" noProof="1">
              <a:solidFill>
                <a:schemeClr val="tx1"/>
              </a:solidFill>
              <a:latin typeface="+mn-lt"/>
              <a:ea typeface="+mn-ea"/>
              <a:cs typeface="+mn-cs"/>
            </a:endParaRPr>
          </a:p>
          <a:p>
            <a:pPr marL="457200" marR="0" lvl="0" indent="-400050" algn="l" defTabSz="914400" rtl="0" eaLnBrk="1" fontAlgn="base" latinLnBrk="0" hangingPunct="1">
              <a:lnSpc>
                <a:spcPct val="100000"/>
              </a:lnSpc>
              <a:spcBef>
                <a:spcPts val="0"/>
              </a:spcBef>
              <a:spcAft>
                <a:spcPts val="0"/>
              </a:spcAft>
              <a:buClrTx/>
              <a:buSzPts val="2700"/>
              <a:buFont typeface="Calibri" panose="020F0502020204030204"/>
              <a:buChar char="●"/>
            </a:pPr>
            <a:r>
              <a:rPr kumimoji="0" lang="en-IN" altLang="en-US" sz="2700" b="0" i="0" u="none" strike="noStrike" kern="1200" cap="none" spc="0" normalizeH="0" baseline="0" noProof="1">
                <a:solidFill>
                  <a:schemeClr val="tx1"/>
                </a:solidFill>
                <a:latin typeface="+mn-lt"/>
                <a:ea typeface="+mn-ea"/>
                <a:cs typeface="+mn-cs"/>
              </a:rPr>
              <a:t>References</a:t>
            </a:r>
            <a:endParaRPr kumimoji="0" sz="2700" b="0" i="0" u="none" strike="noStrike" kern="1200" cap="none" spc="0" normalizeH="0" baseline="0" noProof="1">
              <a:solidFill>
                <a:schemeClr val="tx1"/>
              </a:solidFill>
              <a:latin typeface="+mn-lt"/>
              <a:ea typeface="+mn-ea"/>
              <a:cs typeface="+mn-cs"/>
            </a:endParaRPr>
          </a:p>
          <a:p>
            <a:pPr marL="457200" marR="0" lvl="0" indent="0" algn="l" defTabSz="914400" rtl="0" eaLnBrk="1" fontAlgn="base" latinLnBrk="0" hangingPunct="1">
              <a:lnSpc>
                <a:spcPct val="100000"/>
              </a:lnSpc>
              <a:spcBef>
                <a:spcPts val="640"/>
              </a:spcBef>
              <a:spcAft>
                <a:spcPts val="0"/>
              </a:spcAft>
              <a:buClrTx/>
              <a:buSzTx/>
              <a:buFontTx/>
              <a:buNone/>
            </a:pPr>
            <a:endParaRPr kumimoji="0" sz="1800" b="0" i="0" u="none" strike="noStrike" kern="1200" cap="none" spc="0" normalizeH="0" baseline="0" noProof="1">
              <a:solidFill>
                <a:schemeClr val="tx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6147" name="Google Shape;98;p2"/>
          <p:cNvPicPr preferRelativeResize="0"/>
          <p:nvPr/>
        </p:nvPicPr>
        <p:blipFill>
          <a:blip r:embed="rId1"/>
          <a:stretch>
            <a:fillRect/>
          </a:stretch>
        </p:blipFill>
        <p:spPr>
          <a:xfrm>
            <a:off x="228600" y="554038"/>
            <a:ext cx="2238375" cy="754062"/>
          </a:xfrm>
          <a:prstGeom prst="rect">
            <a:avLst/>
          </a:prstGeom>
          <a:noFill/>
          <a:ln w="9525">
            <a:noFill/>
          </a:ln>
        </p:spPr>
      </p:pic>
      <p:sp>
        <p:nvSpPr>
          <p:cNvPr id="6148" name="Google Shape;99;p2"/>
          <p:cNvSpPr txBox="1"/>
          <p:nvPr>
            <p:ph type="dt" sz="half" idx="10"/>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buNone/>
            </a:pPr>
            <a:r>
              <a:rPr lang="en-US" altLang="zh-CN"/>
              <a:t>7/13/2022</a:t>
            </a:r>
            <a:endParaRPr lang="en-US" altLang="zh-CN"/>
          </a:p>
        </p:txBody>
      </p:sp>
      <p:sp>
        <p:nvSpPr>
          <p:cNvPr id="6149" name="Google Shape;100;p2"/>
          <p:cNvSpPr txBox="1"/>
          <p:nvPr>
            <p:ph type="ftr" sz="quarter" idx="11"/>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ctr">
              <a:buNone/>
            </a:pPr>
            <a:endParaRPr lang="en-US"/>
          </a:p>
        </p:txBody>
      </p:sp>
      <p:sp>
        <p:nvSpPr>
          <p:cNvPr id="6150" name="Google Shape;101;p2"/>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Google Shape;199;g1499c7ced32_0_10"/>
          <p:cNvSpPr txBox="1">
            <a:spLocks noGrp="1"/>
          </p:cNvSpPr>
          <p:nvPr>
            <p:ph type="title"/>
          </p:nvPr>
        </p:nvSpPr>
        <p:spPr/>
        <p:txBody>
          <a:bodyPr wrap="square" lIns="91425" tIns="45700" rIns="91425" bIns="45700" anchor="ctr" anchorCtr="0"/>
          <a:p>
            <a:pPr marL="0" indent="0" algn="ctr">
              <a:buNone/>
            </a:pPr>
            <a:r>
              <a:rPr lang="en-US" altLang="en-IN"/>
              <a:t>Paper Publication</a:t>
            </a:r>
            <a:endParaRPr lang="en-US" altLang="en-IN"/>
          </a:p>
        </p:txBody>
      </p:sp>
      <p:sp>
        <p:nvSpPr>
          <p:cNvPr id="47106" name="Google Shape;200;g1499c7ced32_0_10"/>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
        <p:nvSpPr>
          <p:cNvPr id="2" name="Google Shape;199;g1499c7ced32_0_10"/>
          <p:cNvSpPr txBox="1"/>
          <p:nvPr/>
        </p:nvSpPr>
        <p:spPr>
          <a:xfrm>
            <a:off x="457200" y="1722438"/>
            <a:ext cx="8229600" cy="1143000"/>
          </a:xfrm>
          <a:prstGeom prst="rect">
            <a:avLst/>
          </a:prstGeom>
          <a:noFill/>
          <a:ln>
            <a:noFill/>
          </a:ln>
        </p:spPr>
        <p:txBody>
          <a:bodyPr wrap="square" lIns="91425" tIns="45700" rIns="91425" bIns="45700" anchor="ctr" anchorCtr="0">
            <a:norm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fontAlgn="auto">
              <a:spcBef>
                <a:spcPts val="0"/>
              </a:spcBef>
              <a:spcAft>
                <a:spcPts val="0"/>
              </a:spcAft>
              <a:buNone/>
            </a:pPr>
            <a:endParaRPr lang="en-IN" altLang="en-US" strike="noStrike" noProof="1"/>
          </a:p>
        </p:txBody>
      </p:sp>
      <p:sp>
        <p:nvSpPr>
          <p:cNvPr id="225" name="Google Shape;225;g1499c7ced32_0_18"/>
          <p:cNvSpPr txBox="1"/>
          <p:nvPr>
            <p:ph sz="half" idx="1"/>
          </p:nvPr>
        </p:nvSpPr>
        <p:spPr/>
        <p:txBody>
          <a:bodyPr wrap="square" lIns="91425" tIns="45700" rIns="91425" bIns="45700" anchor="t" anchorCtr="0">
            <a:normAutofit/>
          </a:bodyPr>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a:p>
            <a:pPr marL="285750" marR="0" lvl="1" indent="0" algn="l" defTabSz="914400" rtl="0" eaLnBrk="1" fontAlgn="base" latinLnBrk="0" hangingPunct="1">
              <a:lnSpc>
                <a:spcPct val="100000"/>
              </a:lnSpc>
              <a:spcBef>
                <a:spcPts val="360"/>
              </a:spcBef>
              <a:spcAft>
                <a:spcPts val="0"/>
              </a:spcAft>
              <a:buClrTx/>
              <a:buSzTx/>
              <a:buFontTx/>
              <a:buNone/>
            </a:pPr>
            <a:endParaRPr kumimoji="0" lang="en-IN" sz="4000" b="0" i="0" u="none" strike="noStrike" kern="1200" cap="none" spc="0" normalizeH="0" baseline="0" noProof="1">
              <a:solidFill>
                <a:schemeClr val="tx1"/>
              </a:solidFill>
              <a:latin typeface="+mn-lt"/>
              <a:ea typeface="+mn-ea"/>
              <a:cs typeface="+mn-cs"/>
            </a:endParaRPr>
          </a:p>
        </p:txBody>
      </p:sp>
      <p:pic>
        <p:nvPicPr>
          <p:cNvPr id="121" name="image59.jpeg" descr="WhatsApp Image 2023-05-06 at 10.52.59 AM"/>
          <p:cNvPicPr>
            <a:picLocks noChangeAspect="1"/>
          </p:cNvPicPr>
          <p:nvPr>
            <p:ph sz="half" idx="2"/>
          </p:nvPr>
        </p:nvPicPr>
        <p:blipFill>
          <a:blip r:embed="rId1" cstate="print"/>
          <a:stretch>
            <a:fillRect/>
          </a:stretch>
        </p:blipFill>
        <p:spPr>
          <a:xfrm>
            <a:off x="1351280" y="1616075"/>
            <a:ext cx="6838315" cy="1356360"/>
          </a:xfrm>
          <a:prstGeom prst="rect">
            <a:avLst/>
          </a:prstGeom>
        </p:spPr>
      </p:pic>
      <p:pic>
        <p:nvPicPr>
          <p:cNvPr id="123" name="image60.jpeg" descr="WhatsApp Image 2023-05-06 at 6.38.55 PM"/>
          <p:cNvPicPr>
            <a:picLocks noChangeAspect="1"/>
          </p:cNvPicPr>
          <p:nvPr/>
        </p:nvPicPr>
        <p:blipFill>
          <a:blip r:embed="rId2" cstate="print"/>
          <a:stretch>
            <a:fillRect/>
          </a:stretch>
        </p:blipFill>
        <p:spPr>
          <a:xfrm>
            <a:off x="1351280" y="3170555"/>
            <a:ext cx="3425825" cy="281686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3" name="Google Shape;231;p3"/>
          <p:cNvSpPr txBox="1">
            <a:spLocks noGrp="1"/>
          </p:cNvSpPr>
          <p:nvPr>
            <p:ph idx="1"/>
          </p:nvPr>
        </p:nvSpPr>
        <p:spPr>
          <a:xfrm>
            <a:off x="457200" y="1600200"/>
            <a:ext cx="8229600" cy="4525963"/>
          </a:xfrm>
        </p:spPr>
        <p:txBody>
          <a:bodyPr wrap="square" lIns="91425" tIns="45700" rIns="91425" bIns="45700" anchor="t" anchorCtr="0"/>
          <a:p>
            <a:pPr marL="0" indent="0" algn="ctr">
              <a:spcBef>
                <a:spcPct val="0"/>
              </a:spcBef>
              <a:buClr>
                <a:schemeClr val="tx1"/>
              </a:buClr>
              <a:buNone/>
            </a:pPr>
            <a:endParaRPr lang="en-US">
              <a:solidFill>
                <a:srgbClr val="FF0000"/>
              </a:solidFill>
            </a:endParaRPr>
          </a:p>
          <a:p>
            <a:pPr marL="0" indent="0" algn="ctr">
              <a:spcBef>
                <a:spcPts val="640"/>
              </a:spcBef>
              <a:buClr>
                <a:schemeClr val="tx1"/>
              </a:buClr>
              <a:buNone/>
            </a:pPr>
            <a:endParaRPr lang="en-US">
              <a:solidFill>
                <a:srgbClr val="FF0000"/>
              </a:solidFill>
            </a:endParaRPr>
          </a:p>
          <a:p>
            <a:pPr marL="0" indent="0" algn="ctr">
              <a:spcBef>
                <a:spcPts val="640"/>
              </a:spcBef>
              <a:buClr>
                <a:srgbClr val="FF0000"/>
              </a:buClr>
              <a:buNone/>
            </a:pPr>
            <a:r>
              <a:rPr lang="en-US" altLang="zh-CN">
                <a:solidFill>
                  <a:srgbClr val="FF0000"/>
                </a:solidFill>
              </a:rPr>
              <a:t>Thanks</a:t>
            </a:r>
            <a:endParaRPr lang="en-US">
              <a:solidFill>
                <a:srgbClr val="FF0000"/>
              </a:solidFill>
            </a:endParaRPr>
          </a:p>
        </p:txBody>
      </p:sp>
      <p:pic>
        <p:nvPicPr>
          <p:cNvPr id="49154" name="Google Shape;232;p3"/>
          <p:cNvPicPr preferRelativeResize="0"/>
          <p:nvPr/>
        </p:nvPicPr>
        <p:blipFill>
          <a:blip r:embed="rId1"/>
          <a:stretch>
            <a:fillRect/>
          </a:stretch>
        </p:blipFill>
        <p:spPr>
          <a:xfrm>
            <a:off x="381000" y="430530"/>
            <a:ext cx="2238375" cy="755650"/>
          </a:xfrm>
          <a:prstGeom prst="rect">
            <a:avLst/>
          </a:prstGeom>
          <a:noFill/>
          <a:ln w="9525">
            <a:noFill/>
          </a:ln>
        </p:spPr>
      </p:pic>
      <p:sp>
        <p:nvSpPr>
          <p:cNvPr id="49155" name="Google Shape;233;p3"/>
          <p:cNvSpPr txBox="1"/>
          <p:nvPr>
            <p:ph type="dt" sz="half" idx="10"/>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buNone/>
            </a:pPr>
            <a:r>
              <a:rPr lang="en-US" altLang="zh-CN"/>
              <a:t>7/13/2022</a:t>
            </a:r>
            <a:endParaRPr lang="en-US" altLang="zh-CN"/>
          </a:p>
        </p:txBody>
      </p:sp>
      <p:sp>
        <p:nvSpPr>
          <p:cNvPr id="49156" name="Google Shape;234;p3"/>
          <p:cNvSpPr txBox="1"/>
          <p:nvPr>
            <p:ph type="ftr" sz="quarter" idx="11"/>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ctr">
              <a:buNone/>
            </a:pPr>
            <a:endParaRPr lang="en-US"/>
          </a:p>
        </p:txBody>
      </p:sp>
      <p:sp>
        <p:nvSpPr>
          <p:cNvPr id="49157" name="Google Shape;235;p3"/>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Google Shape;107;g150c1da19c9_0_0"/>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Abstract</a:t>
            </a:r>
            <a:endParaRPr lang="en-US" altLang="zh-CN"/>
          </a:p>
        </p:txBody>
      </p:sp>
      <p:sp>
        <p:nvSpPr>
          <p:cNvPr id="108" name="Google Shape;108;g150c1da19c9_0_0"/>
          <p:cNvSpPr txBox="1"/>
          <p:nvPr>
            <p:ph idx="1"/>
          </p:nvPr>
        </p:nvSpPr>
        <p:spPr>
          <a:xfrm>
            <a:off x="457200" y="1600200"/>
            <a:ext cx="8229600" cy="4525963"/>
          </a:xfrm>
        </p:spPr>
        <p:txBody>
          <a:bodyPr wrap="square" lIns="91425" tIns="45700" rIns="91425" bIns="45700" anchor="t" anchorCtr="0">
            <a:noAutofit/>
          </a:bodyPr>
          <a:lstStyle/>
          <a:p>
            <a:pPr marL="0" marR="0" lvl="0" indent="0" algn="just" defTabSz="914400" rtl="0" eaLnBrk="1" fontAlgn="base" latinLnBrk="0" hangingPunct="1">
              <a:lnSpc>
                <a:spcPct val="100000"/>
              </a:lnSpc>
              <a:spcBef>
                <a:spcPts val="360"/>
              </a:spcBef>
              <a:spcAft>
                <a:spcPts val="0"/>
              </a:spcAft>
              <a:buClrTx/>
              <a:buSzPts val="1018"/>
              <a:buFontTx/>
              <a:buNone/>
            </a:pPr>
            <a:r>
              <a:rPr kumimoji="0" lang="en-US" sz="1400" b="0" i="0" u="none" strike="noStrike" kern="1200" cap="none" spc="0" normalizeH="0" baseline="0" noProof="1">
                <a:solidFill>
                  <a:schemeClr val="tx1"/>
                </a:solidFill>
                <a:latin typeface="Times New Roman" panose="02020603050405020304" charset="0"/>
                <a:ea typeface="+mn-ea"/>
                <a:cs typeface="Times New Roman" panose="02020603050405020304" charset="0"/>
              </a:rPr>
              <a:t>	</a:t>
            </a:r>
            <a:r>
              <a:rPr kumimoji="0" lang="en-US" sz="2000" b="0" i="0" u="none" strike="noStrike" kern="1200" cap="none" spc="0" normalizeH="0" baseline="0" noProof="1">
                <a:solidFill>
                  <a:schemeClr val="tx1"/>
                </a:solidFill>
                <a:latin typeface="Times New Roman" panose="02020603050405020304" charset="0"/>
                <a:ea typeface="+mn-ea"/>
                <a:cs typeface="Times New Roman" panose="02020603050405020304" charset="0"/>
              </a:rPr>
              <a:t>Art has always been a staple in human culture, ever since the first cave paintings.AI- ART is a tool that can easily generate all types of artwork from drawings, paintings, sketches and even specific artist styles using only text input. You can also state the characteristics of the image. This can produce images /videos with those characteristics, or create a completely new image/video by combining and modifying existing images. It can even produce images /videos that mimic the art style of a particular artist or resemble a particular type of art.The model has numerous purposes.. First, it could be used to create a completely new image with the use of the text prompt provided by processing the text to tokens using a text encoder Then it can be used for image inpainting and outpainting by proving both a text prompt and a starting image / video.This can even generate a video by generating numerous images of each frames as it ensures the accuracy between those images. </a:t>
            </a:r>
            <a:endParaRPr kumimoji="0" lang="en-US"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p:txBody>
      </p:sp>
      <p:sp>
        <p:nvSpPr>
          <p:cNvPr id="8195" name="Google Shape;109;g150c1da19c9_0_0"/>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Google Shape;107;g150c1da19c9_0_0"/>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Abstract</a:t>
            </a:r>
            <a:endParaRPr lang="en-US" altLang="zh-CN"/>
          </a:p>
        </p:txBody>
      </p:sp>
      <p:sp>
        <p:nvSpPr>
          <p:cNvPr id="108" name="Google Shape;108;g150c1da19c9_0_0"/>
          <p:cNvSpPr txBox="1"/>
          <p:nvPr>
            <p:ph idx="1"/>
          </p:nvPr>
        </p:nvSpPr>
        <p:spPr>
          <a:xfrm>
            <a:off x="457200" y="1600200"/>
            <a:ext cx="8229600" cy="4525963"/>
          </a:xfrm>
        </p:spPr>
        <p:txBody>
          <a:bodyPr wrap="square" lIns="91425" tIns="45700" rIns="91425" bIns="45700" anchor="t" anchorCtr="0">
            <a:noAutofit/>
          </a:bodyPr>
          <a:lstStyle/>
          <a:p>
            <a:pPr marL="0" marR="0" lvl="0" indent="0" algn="just" defTabSz="914400" rtl="0" eaLnBrk="1" fontAlgn="base" latinLnBrk="0" hangingPunct="1">
              <a:lnSpc>
                <a:spcPct val="100000"/>
              </a:lnSpc>
              <a:spcBef>
                <a:spcPts val="360"/>
              </a:spcBef>
              <a:spcAft>
                <a:spcPts val="0"/>
              </a:spcAft>
              <a:buClrTx/>
              <a:buSzPts val="1018"/>
              <a:buFontTx/>
              <a:buNone/>
            </a:pPr>
            <a:r>
              <a:rPr lang="en-US" sz="2000">
                <a:latin typeface="Times New Roman" panose="02020603050405020304" charset="0"/>
                <a:cs typeface="Times New Roman" panose="02020603050405020304" charset="0"/>
                <a:sym typeface="+mn-ea"/>
              </a:rPr>
              <a:t>This generation can be processed with a decent gpu as it does not require much gpu power as most of the processing happens at the latent space and the variational auto encoder is used to to paint the final resultant image with the information provided in the latent space. Another potential application of AI-generated art is in the realm of advertising and marketing. With the ability to generate images and videos that are tailored to specific characteristics and styles, businesses can create highly personalized and engaging content for their target audience. For example, a clothing company could use AI-generated images to showcase their products in various settings, such as on a model or in a specific location, without having to go through the time and expense of a traditional photoshoot. Additionally, the ability to create images that mimic the style of a particular artist could be useful in creating brand-specific visual identities. AI-generated art could also be used in the entertainment industry, where it could be employed to create visual effects or generate new and unique characters for movies and video games.</a:t>
            </a:r>
            <a:endParaRPr kumimoji="0" lang="en-US"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lang="en-US"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p:txBody>
      </p:sp>
      <p:sp>
        <p:nvSpPr>
          <p:cNvPr id="8195" name="Google Shape;109;g150c1da19c9_0_0"/>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Google Shape;107;g150c1da19c9_0_0"/>
          <p:cNvSpPr txBox="1">
            <a:spLocks noGrp="1"/>
          </p:cNvSpPr>
          <p:nvPr>
            <p:ph type="title"/>
          </p:nvPr>
        </p:nvSpPr>
        <p:spPr>
          <a:xfrm>
            <a:off x="457200" y="-635"/>
            <a:ext cx="8229600" cy="1418590"/>
          </a:xfrm>
        </p:spPr>
        <p:txBody>
          <a:bodyPr wrap="square" lIns="91425" tIns="45700" rIns="91425" bIns="45700" anchor="ctr" anchorCtr="0"/>
          <a:p>
            <a:pPr marL="0" indent="0" algn="ctr">
              <a:buNone/>
            </a:pPr>
            <a:r>
              <a:rPr lang="en-US" altLang="zh-CN"/>
              <a:t>Objectives</a:t>
            </a:r>
            <a:endParaRPr lang="en-US" altLang="zh-CN"/>
          </a:p>
        </p:txBody>
      </p:sp>
      <p:sp>
        <p:nvSpPr>
          <p:cNvPr id="108" name="Google Shape;108;g150c1da19c9_0_0"/>
          <p:cNvSpPr txBox="1"/>
          <p:nvPr>
            <p:ph idx="1"/>
          </p:nvPr>
        </p:nvSpPr>
        <p:spPr>
          <a:xfrm>
            <a:off x="457200" y="1265555"/>
            <a:ext cx="8545830" cy="5327015"/>
          </a:xfrm>
        </p:spPr>
        <p:txBody>
          <a:bodyPr wrap="square" lIns="91425" tIns="45700" rIns="91425" bIns="45700" anchor="t" anchorCtr="0">
            <a:noAutofit/>
          </a:bodyPr>
          <a:lstStyle/>
          <a:p>
            <a:pPr marL="0" marR="0" lvl="0" indent="0" algn="just" defTabSz="914400" rtl="0" eaLnBrk="1" fontAlgn="base" latinLnBrk="0" hangingPunct="1">
              <a:lnSpc>
                <a:spcPct val="100000"/>
              </a:lnSpc>
              <a:spcBef>
                <a:spcPts val="360"/>
              </a:spcBef>
              <a:spcAft>
                <a:spcPts val="0"/>
              </a:spcAft>
              <a:buClrTx/>
              <a:buSzPts val="1018"/>
              <a:buFontTx/>
              <a:buNone/>
            </a:pPr>
            <a:r>
              <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rPr>
              <a:t>The objective of a text-to-image model is to generate realistic images based on textual descriptions. The model takes a text input, such as a sentence or a paragraph, and generates a corresponding image that accurately represents the described content. The goal is to produce high-quality, visually coherent, and semantically meaningful images that align with the given textual input.</a:t>
            </a: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r>
              <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rPr>
              <a:t>The objective of an image-to-image model is to translate an input image from one domain to another while preserving its content. For example, the model can convert a black-and-white image to color, or transform a daytime scene into a nighttime scene. The goal is to generate visually plausible images in the target domain while maintaining the relevant characteristics and details of the input image.</a:t>
            </a: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sz="14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sz="14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sz="14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sz="14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p:txBody>
      </p:sp>
      <p:sp>
        <p:nvSpPr>
          <p:cNvPr id="8195" name="Google Shape;109;g150c1da19c9_0_0"/>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Google Shape;107;g150c1da19c9_0_0"/>
          <p:cNvSpPr txBox="1">
            <a:spLocks noGrp="1"/>
          </p:cNvSpPr>
          <p:nvPr>
            <p:ph type="title"/>
          </p:nvPr>
        </p:nvSpPr>
        <p:spPr>
          <a:xfrm>
            <a:off x="457200" y="635"/>
            <a:ext cx="8229600" cy="1417320"/>
          </a:xfrm>
        </p:spPr>
        <p:txBody>
          <a:bodyPr wrap="square" lIns="91425" tIns="45700" rIns="91425" bIns="45700" anchor="ctr" anchorCtr="0"/>
          <a:p>
            <a:pPr marL="0" indent="0" algn="ctr">
              <a:buNone/>
            </a:pPr>
            <a:r>
              <a:rPr lang="en-US" altLang="zh-CN"/>
              <a:t>Objectives</a:t>
            </a:r>
            <a:endParaRPr lang="en-US" altLang="zh-CN"/>
          </a:p>
        </p:txBody>
      </p:sp>
      <p:sp>
        <p:nvSpPr>
          <p:cNvPr id="108" name="Google Shape;108;g150c1da19c9_0_0"/>
          <p:cNvSpPr txBox="1"/>
          <p:nvPr>
            <p:ph idx="1"/>
          </p:nvPr>
        </p:nvSpPr>
        <p:spPr>
          <a:xfrm>
            <a:off x="457200" y="1172210"/>
            <a:ext cx="8545830" cy="5420360"/>
          </a:xfrm>
        </p:spPr>
        <p:txBody>
          <a:bodyPr wrap="square" lIns="91425" tIns="45700" rIns="91425" bIns="45700" anchor="t" anchorCtr="0">
            <a:noAutofit/>
          </a:bodyPr>
          <a:lstStyle/>
          <a:p>
            <a:pPr marL="0" marR="0" lvl="0" indent="0" algn="just" defTabSz="914400" rtl="0" eaLnBrk="1" fontAlgn="base" latinLnBrk="0" hangingPunct="1">
              <a:lnSpc>
                <a:spcPct val="100000"/>
              </a:lnSpc>
              <a:spcBef>
                <a:spcPts val="360"/>
              </a:spcBef>
              <a:spcAft>
                <a:spcPts val="0"/>
              </a:spcAft>
              <a:buClrTx/>
              <a:buSzPts val="1018"/>
              <a:buFontTx/>
              <a:buNone/>
            </a:pPr>
            <a:r>
              <a:rPr sz="2000">
                <a:latin typeface="Times New Roman" panose="02020603050405020304" charset="0"/>
                <a:cs typeface="Times New Roman" panose="02020603050405020304" charset="0"/>
                <a:sym typeface="+mn-ea"/>
              </a:rPr>
              <a:t>A common objective of both text-to-image and image-to-image models is to generate images that are visually realistic and coherent. Realism refers to the ability of the generated images to resemble real-world objects, scenes, or concepts. Coherence refers to the consistency and meaningfulness of the generated images, ensuring that they align with the provided textual or visual input.</a:t>
            </a: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r>
              <a:rPr sz="2000">
                <a:latin typeface="Times New Roman" panose="02020603050405020304" charset="0"/>
                <a:cs typeface="Times New Roman" panose="02020603050405020304" charset="0"/>
                <a:sym typeface="+mn-ea"/>
              </a:rPr>
              <a:t>Another objective is to ensure semantic alignment between the input and output modalities. In text-to-image generation, it involves generating images that accurately represent the textual description, capturing the essential elements and details specified in the input text. In image-to-image translation, semantic alignment ensures that the translated image retains the relevant content and features of the input image, while adapting it to the desired domain.</a:t>
            </a: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r>
              <a:rPr sz="2000">
                <a:latin typeface="Times New Roman" panose="02020603050405020304" charset="0"/>
                <a:cs typeface="Times New Roman" panose="02020603050405020304" charset="0"/>
                <a:sym typeface="+mn-ea"/>
              </a:rPr>
              <a:t>Overall, the objectives of text-to-image and image-to-image model</a:t>
            </a:r>
            <a:r>
              <a:rPr lang="en-US" sz="2000">
                <a:latin typeface="Times New Roman" panose="02020603050405020304" charset="0"/>
                <a:cs typeface="Times New Roman" panose="02020603050405020304" charset="0"/>
                <a:sym typeface="+mn-ea"/>
              </a:rPr>
              <a:t> </a:t>
            </a:r>
            <a:r>
              <a:rPr sz="2000">
                <a:latin typeface="Times New Roman" panose="02020603050405020304" charset="0"/>
                <a:cs typeface="Times New Roman" panose="02020603050405020304" charset="0"/>
                <a:sym typeface="+mn-ea"/>
              </a:rPr>
              <a:t>revolve around generating high-quality, coherent, and semantically aligned images that satisfy the requirements of the given task or application.</a:t>
            </a: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a:p>
            <a:pPr marL="0" marR="0" lvl="0" indent="0" algn="just" defTabSz="914400" rtl="0" eaLnBrk="1" fontAlgn="base" latinLnBrk="0" hangingPunct="1">
              <a:lnSpc>
                <a:spcPct val="100000"/>
              </a:lnSpc>
              <a:spcBef>
                <a:spcPts val="360"/>
              </a:spcBef>
              <a:spcAft>
                <a:spcPts val="0"/>
              </a:spcAft>
              <a:buClrTx/>
              <a:buSzPts val="1018"/>
              <a:buFontTx/>
              <a:buNone/>
            </a:pPr>
            <a:endParaRPr kumimoji="0" sz="2000" b="0" i="0" u="none" strike="noStrike" kern="1200" cap="none" spc="0" normalizeH="0" baseline="0" noProof="1">
              <a:solidFill>
                <a:schemeClr val="tx1"/>
              </a:solidFill>
              <a:latin typeface="Times New Roman" panose="02020603050405020304" charset="0"/>
              <a:ea typeface="+mn-ea"/>
              <a:cs typeface="Times New Roman" panose="02020603050405020304" charset="0"/>
            </a:endParaRPr>
          </a:p>
        </p:txBody>
      </p:sp>
      <p:sp>
        <p:nvSpPr>
          <p:cNvPr id="8195" name="Google Shape;109;g150c1da19c9_0_0"/>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Limitations in existing systems</a:t>
            </a:r>
            <a:endParaRPr lang="en-US" altLang="zh-CN"/>
          </a:p>
        </p:txBody>
      </p:sp>
      <p:sp>
        <p:nvSpPr>
          <p:cNvPr id="10242" name="Google Shape;123;g151c840bde7_0_7"/>
          <p:cNvSpPr txBox="1">
            <a:spLocks noGrp="1"/>
          </p:cNvSpPr>
          <p:nvPr>
            <p:ph idx="1"/>
          </p:nvPr>
        </p:nvSpPr>
        <p:spPr>
          <a:xfrm>
            <a:off x="457200" y="1764665"/>
            <a:ext cx="8229600" cy="5372100"/>
          </a:xfrm>
        </p:spPr>
        <p:txBody>
          <a:bodyPr wrap="square" lIns="91425" tIns="45700" rIns="91425" bIns="45700" anchor="t" anchorCtr="0"/>
          <a:p>
            <a:pPr marL="508000" indent="-457200" algn="just">
              <a:lnSpc>
                <a:spcPct val="100000"/>
              </a:lnSpc>
              <a:spcBef>
                <a:spcPts val="365"/>
              </a:spcBef>
            </a:pPr>
            <a:r>
              <a:rPr lang="en-US" sz="2000">
                <a:latin typeface="Times New Roman" panose="02020603050405020304" charset="0"/>
                <a:cs typeface="Times New Roman" panose="02020603050405020304" charset="0"/>
              </a:rPr>
              <a:t>It is still very limited when it comes to generating art that depicts people, and will be mostly giving stereotypical results,as the need for diverse and representative training data poses challenges in certain domains where obtaining such data may be difficult or expensive. Limited or biased training data can impact the model's generalization capabilities and lead to suboptimal image generation.</a:t>
            </a:r>
            <a:endParaRPr lang="en-US" sz="2000">
              <a:latin typeface="Times New Roman" panose="02020603050405020304" charset="0"/>
              <a:cs typeface="Times New Roman" panose="02020603050405020304" charset="0"/>
            </a:endParaRPr>
          </a:p>
          <a:p>
            <a:pPr marL="508000" indent="-457200" algn="just">
              <a:lnSpc>
                <a:spcPct val="100000"/>
              </a:lnSpc>
              <a:spcBef>
                <a:spcPts val="365"/>
              </a:spcBef>
            </a:pPr>
            <a:r>
              <a:rPr lang="en-US" sz="2000">
                <a:latin typeface="Times New Roman" panose="02020603050405020304" charset="0"/>
                <a:cs typeface="Times New Roman" panose="02020603050405020304" charset="0"/>
              </a:rPr>
              <a:t>It lacks consistency between generated results.</a:t>
            </a:r>
            <a:endParaRPr lang="en-US" sz="2000">
              <a:latin typeface="Times New Roman" panose="02020603050405020304" charset="0"/>
              <a:cs typeface="Times New Roman" panose="02020603050405020304" charset="0"/>
            </a:endParaRPr>
          </a:p>
          <a:p>
            <a:pPr marL="508000" indent="-457200" algn="just">
              <a:lnSpc>
                <a:spcPct val="100000"/>
              </a:lnSpc>
              <a:spcBef>
                <a:spcPts val="365"/>
              </a:spcBef>
            </a:pPr>
            <a:r>
              <a:rPr lang="en-US" sz="2000">
                <a:latin typeface="Times New Roman" panose="02020603050405020304" charset="0"/>
                <a:cs typeface="Times New Roman" panose="02020603050405020304" charset="0"/>
              </a:rPr>
              <a:t>There is no control over the generated result image by the user.</a:t>
            </a:r>
            <a:endParaRPr lang="en-US" sz="2000">
              <a:latin typeface="Times New Roman" panose="02020603050405020304" charset="0"/>
              <a:cs typeface="Times New Roman" panose="02020603050405020304" charset="0"/>
            </a:endParaRPr>
          </a:p>
          <a:p>
            <a:pPr marL="508000" indent="-457200" algn="just">
              <a:lnSpc>
                <a:spcPct val="100000"/>
              </a:lnSpc>
              <a:spcBef>
                <a:spcPts val="365"/>
              </a:spcBef>
            </a:pPr>
            <a:r>
              <a:rPr lang="en-US" sz="2000">
                <a:latin typeface="Times New Roman" panose="02020603050405020304" charset="0"/>
                <a:cs typeface="Times New Roman" panose="02020603050405020304" charset="0"/>
              </a:rPr>
              <a:t>They are horrible at spelling words. The reason may be that they doesn’t encode spelling info from the text present in dataset images</a:t>
            </a:r>
            <a:endParaRPr lang="en-US" sz="2000">
              <a:latin typeface="Times New Roman" panose="02020603050405020304" charset="0"/>
              <a:cs typeface="Times New Roman" panose="02020603050405020304" charset="0"/>
            </a:endParaRPr>
          </a:p>
          <a:p>
            <a:pPr marL="508000" indent="-457200" algn="just">
              <a:lnSpc>
                <a:spcPct val="100000"/>
              </a:lnSpc>
              <a:spcBef>
                <a:spcPts val="365"/>
              </a:spcBef>
            </a:pPr>
            <a:r>
              <a:rPr lang="en-US" sz="2000">
                <a:latin typeface="Times New Roman" panose="02020603050405020304" charset="0"/>
                <a:cs typeface="Times New Roman" panose="02020603050405020304" charset="0"/>
              </a:rPr>
              <a:t>Running those models necessitates the use of a supercomputer or a high-performance GPU.</a:t>
            </a:r>
            <a:endParaRPr lang="en-US" sz="2000">
              <a:latin typeface="Times New Roman" panose="02020603050405020304" charset="0"/>
              <a:cs typeface="Times New Roman" panose="02020603050405020304" charset="0"/>
            </a:endParaRPr>
          </a:p>
          <a:p>
            <a:pPr marL="508000" indent="-457200" algn="just">
              <a:lnSpc>
                <a:spcPct val="100000"/>
              </a:lnSpc>
              <a:spcBef>
                <a:spcPts val="365"/>
              </a:spcBef>
            </a:pPr>
            <a:endParaRPr lang="en-US" sz="2000">
              <a:latin typeface="Times New Roman" panose="02020603050405020304" charset="0"/>
              <a:cs typeface="Times New Roman" panose="02020603050405020304" charset="0"/>
            </a:endParaRPr>
          </a:p>
          <a:p>
            <a:pPr marL="508000" indent="-457200" algn="just">
              <a:lnSpc>
                <a:spcPct val="100000"/>
              </a:lnSpc>
              <a:spcBef>
                <a:spcPts val="365"/>
              </a:spcBef>
            </a:pPr>
            <a:endParaRPr lang="en-US" sz="1400">
              <a:latin typeface="Times New Roman" panose="02020603050405020304" charset="0"/>
              <a:cs typeface="Times New Roman" panose="02020603050405020304" charset="0"/>
            </a:endParaRPr>
          </a:p>
          <a:p>
            <a:pPr marL="508000" indent="-457200" algn="just">
              <a:lnSpc>
                <a:spcPct val="100000"/>
              </a:lnSpc>
              <a:spcBef>
                <a:spcPts val="365"/>
              </a:spcBef>
            </a:pPr>
            <a:endParaRPr lang="en-US" sz="1400">
              <a:latin typeface="Times New Roman" panose="02020603050405020304" charset="0"/>
              <a:cs typeface="Times New Roman" panose="02020603050405020304" charset="0"/>
            </a:endParaRPr>
          </a:p>
          <a:p>
            <a:pPr marL="508000" indent="-457200" algn="just">
              <a:lnSpc>
                <a:spcPct val="100000"/>
              </a:lnSpc>
              <a:spcBef>
                <a:spcPts val="365"/>
              </a:spcBef>
            </a:pPr>
            <a:endParaRPr lang="en-US" sz="1400">
              <a:latin typeface="Times New Roman" panose="02020603050405020304" charset="0"/>
              <a:cs typeface="Times New Roman" panose="02020603050405020304" charset="0"/>
            </a:endParaRPr>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a:xfrm>
            <a:off x="457200" y="274638"/>
            <a:ext cx="8229600" cy="1143000"/>
          </a:xfrm>
        </p:spPr>
        <p:txBody>
          <a:bodyPr wrap="square" lIns="91425" tIns="45700" rIns="91425" bIns="45700" anchor="ctr" anchorCtr="0"/>
          <a:p>
            <a:pPr marL="0" indent="0" algn="ctr">
              <a:buNone/>
            </a:pPr>
            <a:r>
              <a:rPr lang="en-US" altLang="zh-CN"/>
              <a:t>Architecture</a:t>
            </a:r>
            <a:endParaRPr lang="en-US" altLang="zh-CN"/>
          </a:p>
        </p:txBody>
      </p:sp>
      <p:sp>
        <p:nvSpPr>
          <p:cNvPr id="10242" name="Google Shape;123;g151c840bde7_0_7"/>
          <p:cNvSpPr txBox="1">
            <a:spLocks noGrp="1"/>
          </p:cNvSpPr>
          <p:nvPr>
            <p:ph idx="1"/>
          </p:nvPr>
        </p:nvSpPr>
        <p:spPr>
          <a:xfrm>
            <a:off x="457200" y="1522095"/>
            <a:ext cx="8229600" cy="4822825"/>
          </a:xfrm>
        </p:spPr>
        <p:txBody>
          <a:bodyPr wrap="square" lIns="91425" tIns="45700" rIns="91425" bIns="45700" anchor="t" anchorCtr="0"/>
          <a:p>
            <a:pPr marL="50800" indent="0" algn="just">
              <a:lnSpc>
                <a:spcPct val="100000"/>
              </a:lnSpc>
              <a:spcBef>
                <a:spcPts val="365"/>
              </a:spcBef>
              <a:buNone/>
            </a:pPr>
            <a:endParaRPr lang="en-US" sz="2400"/>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pic>
        <p:nvPicPr>
          <p:cNvPr id="2" name="Picture 1" descr="aiart2"/>
          <p:cNvPicPr>
            <a:picLocks noChangeAspect="1"/>
          </p:cNvPicPr>
          <p:nvPr/>
        </p:nvPicPr>
        <p:blipFill>
          <a:blip r:embed="rId1"/>
          <a:stretch>
            <a:fillRect/>
          </a:stretch>
        </p:blipFill>
        <p:spPr>
          <a:xfrm>
            <a:off x="532765" y="1576070"/>
            <a:ext cx="7045960" cy="45110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Google Shape;122;g151c840bde7_0_7"/>
          <p:cNvSpPr txBox="1">
            <a:spLocks noGrp="1"/>
          </p:cNvSpPr>
          <p:nvPr>
            <p:ph type="title"/>
          </p:nvPr>
        </p:nvSpPr>
        <p:spPr>
          <a:xfrm>
            <a:off x="457200" y="-102870"/>
            <a:ext cx="8229600" cy="1244600"/>
          </a:xfrm>
        </p:spPr>
        <p:txBody>
          <a:bodyPr wrap="square" lIns="91425" tIns="45700" rIns="91425" bIns="45700" anchor="ctr" anchorCtr="0"/>
          <a:p>
            <a:pPr marL="0" indent="0" algn="ctr">
              <a:buNone/>
            </a:pPr>
            <a:r>
              <a:rPr lang="en-US" altLang="zh-CN"/>
              <a:t>Methodology</a:t>
            </a:r>
            <a:endParaRPr lang="en-US" altLang="zh-CN"/>
          </a:p>
        </p:txBody>
      </p:sp>
      <p:sp>
        <p:nvSpPr>
          <p:cNvPr id="10242" name="Google Shape;123;g151c840bde7_0_7"/>
          <p:cNvSpPr txBox="1">
            <a:spLocks noGrp="1"/>
          </p:cNvSpPr>
          <p:nvPr>
            <p:ph idx="1"/>
          </p:nvPr>
        </p:nvSpPr>
        <p:spPr>
          <a:xfrm>
            <a:off x="457200" y="1021080"/>
            <a:ext cx="8229600" cy="5323840"/>
          </a:xfrm>
        </p:spPr>
        <p:txBody>
          <a:bodyPr wrap="square" lIns="91425" tIns="45700" rIns="91425" bIns="45700" anchor="t" anchorCtr="0"/>
          <a:p>
            <a:pPr marL="50800" indent="0" algn="just">
              <a:lnSpc>
                <a:spcPct val="100000"/>
              </a:lnSpc>
              <a:spcBef>
                <a:spcPts val="365"/>
              </a:spcBef>
              <a:buNone/>
            </a:pPr>
            <a:r>
              <a:rPr lang="en-US" sz="1800">
                <a:latin typeface="Times New Roman" panose="02020603050405020304" charset="0"/>
                <a:cs typeface="Times New Roman" panose="02020603050405020304" charset="0"/>
              </a:rPr>
              <a:t>The text-to-image synthesis process involves two main components: text processing and image generation. The following steps are taken to generate images from a given text prompt:</a:t>
            </a:r>
            <a:endParaRPr lang="en-US" sz="18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1800">
              <a:latin typeface="Times New Roman" panose="02020603050405020304" charset="0"/>
              <a:cs typeface="Times New Roman" panose="02020603050405020304" charset="0"/>
            </a:endParaRPr>
          </a:p>
          <a:p>
            <a:pPr marL="50800" indent="0" algn="just">
              <a:lnSpc>
                <a:spcPct val="100000"/>
              </a:lnSpc>
              <a:spcBef>
                <a:spcPts val="365"/>
              </a:spcBef>
              <a:buNone/>
            </a:pPr>
            <a:r>
              <a:rPr lang="en-US" sz="1800">
                <a:latin typeface="Times New Roman" panose="02020603050405020304" charset="0"/>
                <a:cs typeface="Times New Roman" panose="02020603050405020304" charset="0"/>
              </a:rPr>
              <a:t>TEXT PROCESSING</a:t>
            </a:r>
            <a:endParaRPr lang="en-US" sz="18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1800">
              <a:latin typeface="Times New Roman" panose="02020603050405020304" charset="0"/>
              <a:cs typeface="Times New Roman" panose="02020603050405020304" charset="0"/>
            </a:endParaRPr>
          </a:p>
          <a:p>
            <a:pPr marL="50800" indent="0" algn="just">
              <a:lnSpc>
                <a:spcPct val="100000"/>
              </a:lnSpc>
              <a:spcBef>
                <a:spcPts val="365"/>
              </a:spcBef>
              <a:buNone/>
            </a:pPr>
            <a:r>
              <a:rPr lang="en-US" sz="1800">
                <a:latin typeface="Times New Roman" panose="02020603050405020304" charset="0"/>
                <a:cs typeface="Times New Roman" panose="02020603050405020304" charset="0"/>
              </a:rPr>
              <a:t>In the text-to-image model, the initial step involves providing a text prompt to the system. This text prompt is then subjected to analysis by the model in order to generate an image as per the requirements. To achieve this, a text encoder known as ClipText is utilized as the language understanding component of the system. The role of ClipText is to comprehend the provided text prompt and create token embeddings, which are vector representations of the words present in the prompt. These token embeddings serve as input to the noise predictor, which is a component responsible for generating a plain latent space of noise that will be further processed to produce the final image. The output of the text encoder is the token embeddings, which act as an intermediate representation of the text and are used as input to the noise predictor</a:t>
            </a:r>
            <a:endParaRPr lang="en-US" sz="1800">
              <a:latin typeface="Times New Roman" panose="02020603050405020304" charset="0"/>
              <a:cs typeface="Times New Roman" panose="02020603050405020304" charset="0"/>
            </a:endParaRPr>
          </a:p>
          <a:p>
            <a:pPr marL="50800" indent="0" algn="just">
              <a:lnSpc>
                <a:spcPct val="100000"/>
              </a:lnSpc>
              <a:spcBef>
                <a:spcPts val="365"/>
              </a:spcBef>
              <a:buNone/>
            </a:pPr>
            <a:endParaRPr lang="en-US" sz="1800">
              <a:latin typeface="Times New Roman" panose="02020603050405020304" charset="0"/>
              <a:cs typeface="Times New Roman" panose="02020603050405020304" charset="0"/>
            </a:endParaRPr>
          </a:p>
          <a:p>
            <a:pPr marL="50800" indent="0" algn="just">
              <a:lnSpc>
                <a:spcPct val="100000"/>
              </a:lnSpc>
              <a:spcBef>
                <a:spcPts val="365"/>
              </a:spcBef>
              <a:buNone/>
            </a:pPr>
            <a:r>
              <a:rPr lang="en-US" sz="1800">
                <a:latin typeface="Times New Roman" panose="02020603050405020304" charset="0"/>
                <a:cs typeface="Times New Roman" panose="02020603050405020304" charset="0"/>
              </a:rPr>
              <a:t>Input: Text prompt</a:t>
            </a:r>
            <a:endParaRPr lang="en-US" sz="1800">
              <a:latin typeface="Times New Roman" panose="02020603050405020304" charset="0"/>
              <a:cs typeface="Times New Roman" panose="02020603050405020304" charset="0"/>
            </a:endParaRPr>
          </a:p>
          <a:p>
            <a:pPr marL="50800" indent="0" algn="just">
              <a:lnSpc>
                <a:spcPct val="100000"/>
              </a:lnSpc>
              <a:spcBef>
                <a:spcPts val="365"/>
              </a:spcBef>
              <a:buNone/>
            </a:pPr>
            <a:r>
              <a:rPr lang="en-US" sz="1800">
                <a:latin typeface="Times New Roman" panose="02020603050405020304" charset="0"/>
                <a:cs typeface="Times New Roman" panose="02020603050405020304" charset="0"/>
              </a:rPr>
              <a:t>Output: Token embeddings</a:t>
            </a:r>
            <a:endParaRPr lang="en-US" sz="1800">
              <a:latin typeface="Times New Roman" panose="02020603050405020304" charset="0"/>
              <a:cs typeface="Times New Roman" panose="02020603050405020304" charset="0"/>
            </a:endParaRPr>
          </a:p>
        </p:txBody>
      </p:sp>
      <p:sp>
        <p:nvSpPr>
          <p:cNvPr id="10243" name="Google Shape;124;g151c840bde7_0_7"/>
          <p:cNvSpPr txBox="1"/>
          <p:nvPr>
            <p:ph type="sldNum" sz="quarter" idx="12"/>
          </p:nvPr>
        </p:nvSpPr>
        <p:spPr/>
        <p:txBody>
          <a:bodyPr wrap="square" lIns="91425" tIns="45700" rIns="91425" bIns="45700" anchor="ctr" anchorCtr="0"/>
          <a:lstStyle>
            <a:lvl1pPr marL="0" lvl="0"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sym typeface="Arial" panose="020B0604020202020204"/>
              </a:defRPr>
            </a:lvl1pPr>
            <a:lvl2pPr marL="0" lvl="1"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2pPr>
            <a:lvl3pPr marL="0" lvl="2"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3pPr>
            <a:lvl4pPr marL="0" lvl="3"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4pPr>
            <a:lvl5pPr marL="0" lvl="4" indent="0" algn="l" defTabSz="914400" rtl="0" eaLnBrk="1" fontAlgn="base" latinLnBrk="0" hangingPunct="1">
              <a:lnSpc>
                <a:spcPct val="100000"/>
              </a:lnSpc>
              <a:spcBef>
                <a:spcPct val="0"/>
              </a:spcBef>
              <a:spcAft>
                <a:spcPct val="0"/>
              </a:spcAft>
              <a:buFont typeface="Arial" panose="020B0604020202020204"/>
              <a:buNone/>
              <a:defRPr sz="1400" b="0" i="0" u="none" kern="1200">
                <a:solidFill>
                  <a:srgbClr val="000000"/>
                </a:solidFill>
                <a:latin typeface="Arial" panose="020B0604020202020204"/>
                <a:ea typeface="Arial" panose="020B0604020202020204"/>
                <a:cs typeface="+mn-cs"/>
                <a:sym typeface="Arial" panose="020B0604020202020204"/>
              </a:defRPr>
            </a:lvl5pPr>
          </a:lstStyle>
          <a:p>
            <a:pPr marL="0" lvl="0" indent="0" algn="r">
              <a:buNone/>
            </a:pPr>
            <a:fld id="{9A0DB2DC-4C9A-4742-B13C-FB6460FD3503}" type="slidenum">
              <a:rPr lang="en-US" altLang="zh-CN"/>
            </a:fld>
            <a:endParaRPr lang="en-US" altLang="zh-CN"/>
          </a:p>
        </p:txBody>
      </p:sp>
    </p:spTree>
  </p:cSld>
  <p:clrMapOvr>
    <a:masterClrMapping/>
  </p:clrMapOvr>
</p:sld>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12834</Words>
  <Application>WPS Presentation</Application>
  <PresentationFormat/>
  <Paragraphs>215</Paragraphs>
  <Slides>21</Slides>
  <Notes>0</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21</vt:i4>
      </vt:variant>
    </vt:vector>
  </HeadingPairs>
  <TitlesOfParts>
    <vt:vector size="34" baseType="lpstr">
      <vt:lpstr>Arial</vt:lpstr>
      <vt:lpstr>SimSun</vt:lpstr>
      <vt:lpstr>Wingdings</vt:lpstr>
      <vt:lpstr>Arial</vt:lpstr>
      <vt:lpstr>Calibri</vt:lpstr>
      <vt:lpstr>Times New Roman</vt:lpstr>
      <vt:lpstr>Times New Roman</vt:lpstr>
      <vt:lpstr>Microsoft YaHei</vt:lpstr>
      <vt:lpstr>Arial Unicode MS</vt:lpstr>
      <vt:lpstr>BatangChe</vt:lpstr>
      <vt:lpstr>Segoe Print</vt:lpstr>
      <vt:lpstr>Default Design</vt:lpstr>
      <vt:lpstr>1_Default Design</vt:lpstr>
      <vt:lpstr>AI-ART</vt:lpstr>
      <vt:lpstr>      Table of contents</vt:lpstr>
      <vt:lpstr>Abstract</vt:lpstr>
      <vt:lpstr>Abstract</vt:lpstr>
      <vt:lpstr>Objectives</vt:lpstr>
      <vt:lpstr>Objectives</vt:lpstr>
      <vt:lpstr>Limitations in existing systems</vt:lpstr>
      <vt:lpstr>Architecture</vt:lpstr>
      <vt:lpstr>Methodology</vt:lpstr>
      <vt:lpstr>Methodology</vt:lpstr>
      <vt:lpstr>Methodology</vt:lpstr>
      <vt:lpstr>Results</vt:lpstr>
      <vt:lpstr>Results</vt:lpstr>
      <vt:lpstr>Screenshots</vt:lpstr>
      <vt:lpstr>Screenshots</vt:lpstr>
      <vt:lpstr>Screenshots</vt:lpstr>
      <vt:lpstr>Screenshots</vt:lpstr>
      <vt:lpstr>References</vt:lpstr>
      <vt:lpstr>References</vt:lpstr>
      <vt:lpstr>Paper Publication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TryOn</dc:title>
  <dc:creator>Kevin</dc:creator>
  <cp:lastModifiedBy>shanthi gk</cp:lastModifiedBy>
  <cp:revision>20</cp:revision>
  <dcterms:created xsi:type="dcterms:W3CDTF">2022-09-25T20:48:00Z</dcterms:created>
  <dcterms:modified xsi:type="dcterms:W3CDTF">2023-05-16T20:12:47Z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C20976369D234BD8829FCC137809263D</vt:lpwstr>
  </property>
  <property fmtid="{D5CDD505-2E9C-101B-9397-08002B2CF9AE}" pid="3" name="KSOProductBuildVer">
    <vt:lpwstr>1033-11.2.0.11219</vt:lpwstr>
  </property>
</Properties>
</file>